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9" r:id="rId1"/>
    <p:sldMasterId id="2147483710" r:id="rId2"/>
    <p:sldMasterId id="2147483711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5143500" type="screen16x9"/>
  <p:notesSz cx="6858000" cy="9144000"/>
  <p:embeddedFontLst>
    <p:embeddedFont>
      <p:font typeface="Avenir" panose="02000503020000020003" pitchFamily="2" charset="0"/>
      <p:regular r:id="rId18"/>
      <p: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Open Sans Light" panose="020B0306030504020204" pitchFamily="34" charset="0"/>
      <p:regular r:id="rId24"/>
      <p:bold r:id="rId25"/>
      <p:italic r:id="rId26"/>
      <p:boldItalic r:id="rId27"/>
    </p:embeddedFont>
    <p:embeddedFont>
      <p:font typeface="Open Sans Medium" panose="020B0606030504020204" pitchFamily="34" charset="0"/>
      <p:regular r:id="rId28"/>
      <p:bold r:id="rId29"/>
      <p:italic r:id="rId30"/>
      <p:boldItalic r:id="rId31"/>
    </p:embeddedFont>
    <p:embeddedFont>
      <p:font typeface="Open Sans SemiBold" panose="020B0606030504020204" pitchFamily="34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98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BC215B-BFD1-4F7E-91C9-E647ED4EC61C}">
  <a:tblStyle styleId="{D0BC215B-BFD1-4F7E-91C9-E647ED4EC6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1"/>
  </p:normalViewPr>
  <p:slideViewPr>
    <p:cSldViewPr snapToGrid="0">
      <p:cViewPr varScale="1">
        <p:scale>
          <a:sx n="159" d="100"/>
          <a:sy n="159" d="100"/>
        </p:scale>
        <p:origin x="280" y="56"/>
      </p:cViewPr>
      <p:guideLst>
        <p:guide pos="298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actlycorp.com/blog/sales-turnover-statistic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baf523ae06_2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baf523ae06_2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f531528a6b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f531528a6b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baf523ae06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baf523ae06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55eac3c5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55eac3c5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Here’s what we’re seeing in the industry.</a:t>
            </a:r>
            <a:endParaRPr sz="1200">
              <a:solidFill>
                <a:srgbClr val="172B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172B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Most companies have </a:t>
            </a:r>
            <a:r>
              <a:rPr lang="en" sz="1200" b="1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20%</a:t>
            </a:r>
            <a:r>
              <a:rPr lang="en" sz="1200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 of their top salespeople contributing </a:t>
            </a:r>
            <a:r>
              <a:rPr lang="en" sz="1200" b="1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80%</a:t>
            </a:r>
            <a:r>
              <a:rPr lang="en" sz="1200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 of revenue and at best </a:t>
            </a:r>
            <a:r>
              <a:rPr lang="en" sz="1200" b="1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50%</a:t>
            </a:r>
            <a:r>
              <a:rPr lang="en" sz="1200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 of sellers are hitting quota. (CSO Insights) </a:t>
            </a:r>
            <a:endParaRPr sz="1200">
              <a:solidFill>
                <a:srgbClr val="172B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172B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That means that 1/2 of salespeople are struggling. </a:t>
            </a:r>
            <a:endParaRPr sz="1200">
              <a:solidFill>
                <a:srgbClr val="172B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172B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Average tenure is 18 months. (Xactly Corporation). </a:t>
            </a:r>
            <a:endParaRPr sz="1200">
              <a:solidFill>
                <a:srgbClr val="172B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172B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Most of our customers come to us with very similar performance.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Why is this happening? Most underperforming and struggling with sales efficiency across these dimensions: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-32385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Open Sans"/>
              <a:buChar char="●"/>
            </a:pP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Cycle Time is too long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-3238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Open Sans"/>
              <a:buChar char="●"/>
            </a:pP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Ramp time is too long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-3238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Open Sans"/>
              <a:buChar char="●"/>
            </a:pP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Selling time is too short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-3238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Open Sans"/>
              <a:buChar char="●"/>
            </a:pP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Win rates are too low 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How does this compare to what’s happening in your business? </a:t>
            </a:r>
            <a:endParaRPr sz="1200" b="1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(Pause, listen and be curious..) </a:t>
            </a:r>
            <a:endParaRPr sz="1200" b="1">
              <a:solidFill>
                <a:srgbClr val="172B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Thanks for sharing. We’re seeing more trends that are making sales harder in 2022 especially in our hybrid remote working world. 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Resources</a:t>
            </a:r>
            <a:endParaRPr sz="1200" b="1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43% of reps hitting quota comes from Forrester, Salesforce and Xactly.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https://www.forrester.com/blogs/sales-success-not-about-hitting-quota/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Xactly </a:t>
            </a:r>
            <a:r>
              <a:rPr lang="en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https://www.xactlycorp.com/blog/sales-turnover-statistics</a:t>
            </a: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(The loss revenue of rep attrition is in the billions)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highlight>
                  <a:schemeClr val="lt1"/>
                </a:highlight>
              </a:rPr>
              <a:t>Gartner research finds that B2B sales reps forget 70% of the information they learn within a week of training, and 87% will forget it within a month</a:t>
            </a:r>
            <a:endParaRPr sz="135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chemeClr val="lt1"/>
                </a:highlight>
              </a:rPr>
              <a:t>https://www.gartner.com/smarterwithgartner/the-evolution-of-sales-training-and-coaching-technology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baf523ae06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baf523ae06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baf523ae0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baf523ae0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baf523ae0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baf523ae0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be61f6e8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be61f6e8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baf523ae0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baf523ae0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baf523ae0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baf523ae06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baf523ae0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baf523ae0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baf523ae0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baf523ae0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baf523ae0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baf523ae0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5" name="Google Shape;55;p13" descr="SH-stacked-logo-colo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41525" y="134150"/>
            <a:ext cx="747325" cy="4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5574" y="-57238"/>
            <a:ext cx="9315149" cy="525797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363550" y="3086025"/>
            <a:ext cx="5127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 Light"/>
              <a:buNone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63" name="Google Shape;6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1405" y="3246382"/>
            <a:ext cx="2272601" cy="171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363550" y="597425"/>
            <a:ext cx="5127300" cy="24885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 Light"/>
              <a:buNone/>
              <a:defRPr sz="38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Open Sans"/>
              <a:buNone/>
              <a:defRPr sz="3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6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63550" y="64025"/>
            <a:ext cx="6405600" cy="533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363600" y="597425"/>
            <a:ext cx="6019200" cy="3978000"/>
          </a:xfrm>
          <a:prstGeom prst="rect">
            <a:avLst/>
          </a:prstGeom>
        </p:spPr>
        <p:txBody>
          <a:bodyPr spcFirstLastPara="1" wrap="square" lIns="0" tIns="365750" rIns="91425" bIns="0" anchor="t" anchorCtr="0">
            <a:noAutofit/>
          </a:bodyPr>
          <a:lstStyle>
            <a:lvl1pPr marL="457200" lvl="0" indent="-3238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7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 1">
  <p:cSld name="TITLE_AND_BODY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>
            <a:off x="8397" y="-10325"/>
            <a:ext cx="9144003" cy="517575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363550" y="64025"/>
            <a:ext cx="6405600" cy="533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425" y="209828"/>
            <a:ext cx="1748900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8"/>
          <p:cNvSpPr txBox="1">
            <a:spLocks noGrp="1"/>
          </p:cNvSpPr>
          <p:nvPr>
            <p:ph type="subTitle" idx="1"/>
          </p:nvPr>
        </p:nvSpPr>
        <p:spPr>
          <a:xfrm>
            <a:off x="363550" y="2825725"/>
            <a:ext cx="3290400" cy="13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ctrTitle" idx="2"/>
          </p:nvPr>
        </p:nvSpPr>
        <p:spPr>
          <a:xfrm>
            <a:off x="363550" y="597425"/>
            <a:ext cx="3290400" cy="2150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pen Sans"/>
              <a:buNone/>
              <a:defRPr sz="32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 1 2">
  <p:cSld name="TITLE_AND_BODY_1_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9"/>
          <p:cNvPicPr preferRelativeResize="0"/>
          <p:nvPr/>
        </p:nvPicPr>
        <p:blipFill rotWithShape="1">
          <a:blip r:embed="rId2">
            <a:alphaModFix/>
          </a:blip>
          <a:srcRect l="268" r="268"/>
          <a:stretch/>
        </p:blipFill>
        <p:spPr>
          <a:xfrm>
            <a:off x="8397" y="-10325"/>
            <a:ext cx="9144003" cy="517575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363550" y="64025"/>
            <a:ext cx="6405600" cy="533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363600" y="597425"/>
            <a:ext cx="6019200" cy="3978000"/>
          </a:xfrm>
          <a:prstGeom prst="rect">
            <a:avLst/>
          </a:prstGeom>
        </p:spPr>
        <p:txBody>
          <a:bodyPr spcFirstLastPara="1" wrap="square" lIns="0" tIns="365750" rIns="91425" bIns="0" anchor="t" anchorCtr="0">
            <a:noAutofit/>
          </a:bodyPr>
          <a:lstStyle>
            <a:lvl1pPr marL="457200" lvl="0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425" y="209828"/>
            <a:ext cx="1748900" cy="5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 1 1">
  <p:cSld name="TITLE_AND_BODY_1_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 rotWithShape="1">
          <a:blip r:embed="rId2">
            <a:alphaModFix/>
          </a:blip>
          <a:srcRect l="268" r="268"/>
          <a:stretch/>
        </p:blipFill>
        <p:spPr>
          <a:xfrm>
            <a:off x="-8397" y="-10325"/>
            <a:ext cx="9144003" cy="517575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363550" y="64025"/>
            <a:ext cx="6405600" cy="533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5490925" y="2825725"/>
            <a:ext cx="3290400" cy="13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ctrTitle" idx="2"/>
          </p:nvPr>
        </p:nvSpPr>
        <p:spPr>
          <a:xfrm>
            <a:off x="5490925" y="597425"/>
            <a:ext cx="3290400" cy="2150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pen Sans"/>
              <a:buNone/>
              <a:defRPr sz="32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" name="Google Shape;95;p20"/>
          <p:cNvSpPr txBox="1"/>
          <p:nvPr/>
        </p:nvSpPr>
        <p:spPr>
          <a:xfrm>
            <a:off x="6555850" y="2909400"/>
            <a:ext cx="462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 rotWithShape="1">
          <a:blip r:embed="rId2">
            <a:alphaModFix/>
          </a:blip>
          <a:srcRect t="219" b="228"/>
          <a:stretch/>
        </p:blipFill>
        <p:spPr>
          <a:xfrm>
            <a:off x="0" y="-103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1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Google Shape;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425" y="4386378"/>
            <a:ext cx="1748900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1"/>
          <p:cNvSpPr txBox="1">
            <a:spLocks noGrp="1"/>
          </p:cNvSpPr>
          <p:nvPr>
            <p:ph type="ctrTitle"/>
          </p:nvPr>
        </p:nvSpPr>
        <p:spPr>
          <a:xfrm>
            <a:off x="363550" y="-57250"/>
            <a:ext cx="5127300" cy="4632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pen Sans Light"/>
              <a:buNone/>
              <a:defRPr sz="5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 1">
  <p:cSld name="TITLE_ONLY_1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 rotWithShape="1">
          <a:blip r:embed="rId2">
            <a:alphaModFix/>
          </a:blip>
          <a:srcRect l="169" r="179"/>
          <a:stretch/>
        </p:blipFill>
        <p:spPr>
          <a:xfrm>
            <a:off x="0" y="0"/>
            <a:ext cx="9144003" cy="51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425" y="4386378"/>
            <a:ext cx="1748900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>
            <a:spLocks noGrp="1"/>
          </p:cNvSpPr>
          <p:nvPr>
            <p:ph type="ctrTitle"/>
          </p:nvPr>
        </p:nvSpPr>
        <p:spPr>
          <a:xfrm>
            <a:off x="363550" y="-57250"/>
            <a:ext cx="5127300" cy="4632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pen Sans Light"/>
              <a:buNone/>
              <a:defRPr sz="5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2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/>
          <p:nvPr/>
        </p:nvSpPr>
        <p:spPr>
          <a:xfrm>
            <a:off x="0" y="914339"/>
            <a:ext cx="9144000" cy="424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363600" y="160900"/>
            <a:ext cx="6444600" cy="4365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/>
          <p:nvPr/>
        </p:nvSpPr>
        <p:spPr>
          <a:xfrm>
            <a:off x="0" y="914339"/>
            <a:ext cx="9144000" cy="424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" name="Google Shape;11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title"/>
          </p:nvPr>
        </p:nvSpPr>
        <p:spPr>
          <a:xfrm>
            <a:off x="363600" y="160900"/>
            <a:ext cx="6444600" cy="4365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24"/>
          <p:cNvCxnSpPr/>
          <p:nvPr/>
        </p:nvCxnSpPr>
        <p:spPr>
          <a:xfrm>
            <a:off x="4549800" y="1921900"/>
            <a:ext cx="8100" cy="1893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" name="Google Shape;119;p24"/>
          <p:cNvSpPr txBox="1">
            <a:spLocks noGrp="1"/>
          </p:cNvSpPr>
          <p:nvPr>
            <p:ph type="subTitle" idx="1"/>
          </p:nvPr>
        </p:nvSpPr>
        <p:spPr>
          <a:xfrm>
            <a:off x="540025" y="1156649"/>
            <a:ext cx="3290400" cy="13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2"/>
          </p:nvPr>
        </p:nvSpPr>
        <p:spPr>
          <a:xfrm>
            <a:off x="5277275" y="1156649"/>
            <a:ext cx="3290400" cy="13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/>
          <p:nvPr/>
        </p:nvSpPr>
        <p:spPr>
          <a:xfrm>
            <a:off x="0" y="914339"/>
            <a:ext cx="9144000" cy="424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363600" y="160900"/>
            <a:ext cx="6444600" cy="4365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5"/>
          <p:cNvSpPr/>
          <p:nvPr/>
        </p:nvSpPr>
        <p:spPr>
          <a:xfrm>
            <a:off x="2159200" y="2347206"/>
            <a:ext cx="558300" cy="554100"/>
          </a:xfrm>
          <a:prstGeom prst="mathPlus">
            <a:avLst>
              <a:gd name="adj1" fmla="val 18310"/>
            </a:avLst>
          </a:prstGeom>
          <a:solidFill>
            <a:srgbClr val="55E1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5"/>
          <p:cNvSpPr txBox="1"/>
          <p:nvPr/>
        </p:nvSpPr>
        <p:spPr>
          <a:xfrm>
            <a:off x="7139700" y="2407131"/>
            <a:ext cx="1810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Text</a:t>
            </a: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p25"/>
          <p:cNvSpPr txBox="1"/>
          <p:nvPr/>
        </p:nvSpPr>
        <p:spPr>
          <a:xfrm>
            <a:off x="285750" y="2391825"/>
            <a:ext cx="199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Text</a:t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p25"/>
          <p:cNvSpPr txBox="1"/>
          <p:nvPr/>
        </p:nvSpPr>
        <p:spPr>
          <a:xfrm>
            <a:off x="4999846" y="2391825"/>
            <a:ext cx="145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Text</a:t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25"/>
          <p:cNvSpPr txBox="1"/>
          <p:nvPr/>
        </p:nvSpPr>
        <p:spPr>
          <a:xfrm>
            <a:off x="2705100" y="2391825"/>
            <a:ext cx="165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Text</a:t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25"/>
          <p:cNvSpPr/>
          <p:nvPr/>
        </p:nvSpPr>
        <p:spPr>
          <a:xfrm>
            <a:off x="6450549" y="2351017"/>
            <a:ext cx="668100" cy="459300"/>
          </a:xfrm>
          <a:prstGeom prst="mathEqual">
            <a:avLst>
              <a:gd name="adj1" fmla="val 23520"/>
              <a:gd name="adj2" fmla="val 20651"/>
            </a:avLst>
          </a:prstGeom>
          <a:solidFill>
            <a:srgbClr val="55E1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5"/>
          <p:cNvSpPr/>
          <p:nvPr/>
        </p:nvSpPr>
        <p:spPr>
          <a:xfrm>
            <a:off x="4369050" y="2303617"/>
            <a:ext cx="558300" cy="554100"/>
          </a:xfrm>
          <a:prstGeom prst="mathPlus">
            <a:avLst>
              <a:gd name="adj1" fmla="val 18310"/>
            </a:avLst>
          </a:prstGeom>
          <a:solidFill>
            <a:srgbClr val="55E1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bg>
      <p:bgPr>
        <a:solidFill>
          <a:srgbClr val="19559B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6"/>
          <p:cNvPicPr preferRelativeResize="0"/>
          <p:nvPr/>
        </p:nvPicPr>
        <p:blipFill rotWithShape="1">
          <a:blip r:embed="rId2">
            <a:alphaModFix/>
          </a:blip>
          <a:srcRect l="15994" b="25389"/>
          <a:stretch/>
        </p:blipFill>
        <p:spPr>
          <a:xfrm>
            <a:off x="0" y="1359050"/>
            <a:ext cx="4202425" cy="37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/>
          <p:nvPr/>
        </p:nvSpPr>
        <p:spPr>
          <a:xfrm>
            <a:off x="0" y="0"/>
            <a:ext cx="2740200" cy="5143500"/>
          </a:xfrm>
          <a:prstGeom prst="rect">
            <a:avLst/>
          </a:prstGeom>
          <a:solidFill>
            <a:srgbClr val="000000">
              <a:alpha val="69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body" idx="1"/>
          </p:nvPr>
        </p:nvSpPr>
        <p:spPr>
          <a:xfrm>
            <a:off x="116275" y="1127700"/>
            <a:ext cx="2481000" cy="10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2450" y="4666448"/>
            <a:ext cx="548700" cy="33252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4467700" y="1109999"/>
            <a:ext cx="3290400" cy="13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27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0" name="Google Shape;150;p29"/>
          <p:cNvSpPr txBox="1">
            <a:spLocks noGrp="1"/>
          </p:cNvSpPr>
          <p:nvPr>
            <p:ph type="body" idx="1"/>
          </p:nvPr>
        </p:nvSpPr>
        <p:spPr>
          <a:xfrm>
            <a:off x="363550" y="3152225"/>
            <a:ext cx="8420700" cy="1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600"/>
              </a:spcBef>
              <a:spcAft>
                <a:spcPts val="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2" name="Google Shape;15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9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bg>
      <p:bgPr>
        <a:solidFill>
          <a:srgbClr val="EFEFE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spcBef>
                <a:spcPts val="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600"/>
              </a:spcBef>
              <a:spcAft>
                <a:spcPts val="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4" descr="SH-stacked-logo-colo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95351" y="134150"/>
            <a:ext cx="593500" cy="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85550" y="-370700"/>
            <a:ext cx="5696875" cy="56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3550" y="3879550"/>
            <a:ext cx="1434400" cy="108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75" y="-2936562"/>
            <a:ext cx="6005973" cy="654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411075" y="1066625"/>
            <a:ext cx="5697000" cy="134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Open Sans Light"/>
              <a:buNone/>
              <a:defRPr sz="4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33"/>
          <p:cNvSpPr txBox="1">
            <a:spLocks noGrp="1"/>
          </p:cNvSpPr>
          <p:nvPr>
            <p:ph type="title" idx="2"/>
          </p:nvPr>
        </p:nvSpPr>
        <p:spPr>
          <a:xfrm>
            <a:off x="412650" y="2510975"/>
            <a:ext cx="73329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34"/>
          <p:cNvSpPr/>
          <p:nvPr/>
        </p:nvSpPr>
        <p:spPr>
          <a:xfrm>
            <a:off x="-8775" y="5080375"/>
            <a:ext cx="9152700" cy="738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59B"/>
              </a:solidFill>
            </a:endParaRPr>
          </a:p>
        </p:txBody>
      </p:sp>
      <p:pic>
        <p:nvPicPr>
          <p:cNvPr id="172" name="Google Shape;172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6175" y="2005650"/>
            <a:ext cx="9731875" cy="109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2">
            <a:off x="-1296054" y="1980153"/>
            <a:ext cx="6360229" cy="71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Open Sans"/>
              <a:buNone/>
              <a:defRPr sz="3600" b="1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75" name="Google Shape;1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2174" y="4499982"/>
            <a:ext cx="1750799" cy="5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p35"/>
          <p:cNvSpPr/>
          <p:nvPr/>
        </p:nvSpPr>
        <p:spPr>
          <a:xfrm>
            <a:off x="-8775" y="5080375"/>
            <a:ext cx="9152700" cy="738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59B"/>
              </a:solidFill>
            </a:endParaRPr>
          </a:p>
        </p:txBody>
      </p:sp>
      <p:pic>
        <p:nvPicPr>
          <p:cNvPr id="181" name="Google Shape;181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4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36"/>
          <p:cNvSpPr/>
          <p:nvPr/>
        </p:nvSpPr>
        <p:spPr>
          <a:xfrm>
            <a:off x="-2822150" y="-528600"/>
            <a:ext cx="7275600" cy="62007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6"/>
          <p:cNvSpPr/>
          <p:nvPr/>
        </p:nvSpPr>
        <p:spPr>
          <a:xfrm>
            <a:off x="-8775" y="5080375"/>
            <a:ext cx="9152700" cy="738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59B"/>
              </a:solidFill>
            </a:endParaRPr>
          </a:p>
        </p:txBody>
      </p:sp>
      <p:sp>
        <p:nvSpPr>
          <p:cNvPr id="186" name="Google Shape;186;p36"/>
          <p:cNvSpPr txBox="1">
            <a:spLocks noGrp="1"/>
          </p:cNvSpPr>
          <p:nvPr>
            <p:ph type="subTitle" idx="1"/>
          </p:nvPr>
        </p:nvSpPr>
        <p:spPr>
          <a:xfrm>
            <a:off x="256400" y="229650"/>
            <a:ext cx="3005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 SemiBold"/>
              <a:buNone/>
              <a:defRPr sz="14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6"/>
          <p:cNvSpPr txBox="1">
            <a:spLocks noGrp="1"/>
          </p:cNvSpPr>
          <p:nvPr>
            <p:ph type="title"/>
          </p:nvPr>
        </p:nvSpPr>
        <p:spPr>
          <a:xfrm>
            <a:off x="256400" y="1148075"/>
            <a:ext cx="35943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Open Sans"/>
              <a:buNone/>
              <a:defRPr sz="32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88" name="Google Shape;188;p36"/>
          <p:cNvSpPr txBox="1">
            <a:spLocks noGrp="1"/>
          </p:cNvSpPr>
          <p:nvPr>
            <p:ph type="subTitle" idx="2"/>
          </p:nvPr>
        </p:nvSpPr>
        <p:spPr>
          <a:xfrm>
            <a:off x="256400" y="2374950"/>
            <a:ext cx="3594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Open Sans Medium"/>
              <a:buNone/>
              <a:defRPr sz="16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9" name="Google Shape;189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verse title and two columns">
  <p:cSld name="TITLE_AND_TWO_COLUMNS_2">
    <p:bg>
      <p:bgPr>
        <a:solidFill>
          <a:schemeClr val="accent4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/>
          <p:nvPr/>
        </p:nvSpPr>
        <p:spPr>
          <a:xfrm>
            <a:off x="4523325" y="-1117600"/>
            <a:ext cx="7275600" cy="67899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37"/>
          <p:cNvSpPr/>
          <p:nvPr/>
        </p:nvSpPr>
        <p:spPr>
          <a:xfrm>
            <a:off x="-8775" y="5080375"/>
            <a:ext cx="9152700" cy="738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59B"/>
              </a:solidFill>
            </a:endParaRPr>
          </a:p>
        </p:txBody>
      </p:sp>
      <p:sp>
        <p:nvSpPr>
          <p:cNvPr id="194" name="Google Shape;194;p37"/>
          <p:cNvSpPr txBox="1">
            <a:spLocks noGrp="1"/>
          </p:cNvSpPr>
          <p:nvPr>
            <p:ph type="subTitle" idx="1"/>
          </p:nvPr>
        </p:nvSpPr>
        <p:spPr>
          <a:xfrm>
            <a:off x="5350650" y="229650"/>
            <a:ext cx="3005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 SemiBold"/>
              <a:buNone/>
              <a:defRPr sz="14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7"/>
          <p:cNvSpPr txBox="1">
            <a:spLocks noGrp="1"/>
          </p:cNvSpPr>
          <p:nvPr>
            <p:ph type="title"/>
          </p:nvPr>
        </p:nvSpPr>
        <p:spPr>
          <a:xfrm>
            <a:off x="5350650" y="1148075"/>
            <a:ext cx="35943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Open Sans"/>
              <a:buNone/>
              <a:defRPr sz="32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96" name="Google Shape;196;p37"/>
          <p:cNvSpPr txBox="1">
            <a:spLocks noGrp="1"/>
          </p:cNvSpPr>
          <p:nvPr>
            <p:ph type="subTitle" idx="2"/>
          </p:nvPr>
        </p:nvSpPr>
        <p:spPr>
          <a:xfrm>
            <a:off x="5350650" y="2374950"/>
            <a:ext cx="3594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Open Sans Medium"/>
              <a:buNone/>
              <a:defRPr sz="16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949" y="229657"/>
            <a:ext cx="1750799" cy="5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uneven">
  <p:cSld name="TITLE_AND_TWO_COLUMNS_1">
    <p:bg>
      <p:bgPr>
        <a:solidFill>
          <a:schemeClr val="accent4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/>
          <p:nvPr/>
        </p:nvSpPr>
        <p:spPr>
          <a:xfrm>
            <a:off x="-8775" y="100"/>
            <a:ext cx="21129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8"/>
          <p:cNvSpPr/>
          <p:nvPr/>
        </p:nvSpPr>
        <p:spPr>
          <a:xfrm>
            <a:off x="16200" y="-528600"/>
            <a:ext cx="7275600" cy="62007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38"/>
          <p:cNvSpPr/>
          <p:nvPr/>
        </p:nvSpPr>
        <p:spPr>
          <a:xfrm>
            <a:off x="-8775" y="5080375"/>
            <a:ext cx="9152700" cy="738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59B"/>
              </a:solidFill>
            </a:endParaRPr>
          </a:p>
        </p:txBody>
      </p:sp>
      <p:sp>
        <p:nvSpPr>
          <p:cNvPr id="203" name="Google Shape;203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205" name="Google Shape;20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/>
          <p:cNvSpPr/>
          <p:nvPr/>
        </p:nvSpPr>
        <p:spPr>
          <a:xfrm>
            <a:off x="0" y="914350"/>
            <a:ext cx="9144000" cy="4240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" name="Google Shape;208;p39"/>
          <p:cNvSpPr txBox="1">
            <a:spLocks noGrp="1"/>
          </p:cNvSpPr>
          <p:nvPr>
            <p:ph type="title"/>
          </p:nvPr>
        </p:nvSpPr>
        <p:spPr>
          <a:xfrm>
            <a:off x="260900" y="287825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0" name="Google Shape;210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-8775" y="5080375"/>
            <a:ext cx="9152700" cy="738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59B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79125" y="4092730"/>
            <a:ext cx="1893427" cy="1893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0"/>
          <p:cNvPicPr preferRelativeResize="0"/>
          <p:nvPr/>
        </p:nvPicPr>
        <p:blipFill rotWithShape="1">
          <a:blip r:embed="rId3">
            <a:alphaModFix/>
          </a:blip>
          <a:srcRect l="10445" r="10776" b="40610"/>
          <a:stretch/>
        </p:blipFill>
        <p:spPr>
          <a:xfrm>
            <a:off x="497850" y="721775"/>
            <a:ext cx="8813725" cy="434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4476" y="2755434"/>
            <a:ext cx="2323326" cy="248468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40"/>
          <p:cNvSpPr/>
          <p:nvPr/>
        </p:nvSpPr>
        <p:spPr>
          <a:xfrm>
            <a:off x="-8775" y="5080375"/>
            <a:ext cx="9152700" cy="738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59B"/>
              </a:solidFill>
            </a:endParaRPr>
          </a:p>
        </p:txBody>
      </p:sp>
      <p:pic>
        <p:nvPicPr>
          <p:cNvPr id="218" name="Google Shape;21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800" y="647329"/>
            <a:ext cx="7355802" cy="390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0"/>
          <p:cNvSpPr txBox="1">
            <a:spLocks noGrp="1"/>
          </p:cNvSpPr>
          <p:nvPr>
            <p:ph type="title"/>
          </p:nvPr>
        </p:nvSpPr>
        <p:spPr>
          <a:xfrm>
            <a:off x="1036325" y="328175"/>
            <a:ext cx="7132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0"/>
          <p:cNvSpPr txBox="1">
            <a:spLocks noGrp="1"/>
          </p:cNvSpPr>
          <p:nvPr>
            <p:ph type="body" idx="1"/>
          </p:nvPr>
        </p:nvSpPr>
        <p:spPr>
          <a:xfrm>
            <a:off x="1363974" y="1005850"/>
            <a:ext cx="6459300" cy="29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221" name="Google Shape;22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2174" y="4482444"/>
            <a:ext cx="1750799" cy="5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Uneven Two Columns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2625" y="142250"/>
            <a:ext cx="6451601" cy="568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0" y="73427"/>
            <a:ext cx="1176248" cy="117624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1"/>
          <p:cNvSpPr/>
          <p:nvPr/>
        </p:nvSpPr>
        <p:spPr>
          <a:xfrm>
            <a:off x="0" y="0"/>
            <a:ext cx="2997300" cy="5143500"/>
          </a:xfrm>
          <a:prstGeom prst="roundRect">
            <a:avLst>
              <a:gd name="adj" fmla="val 0"/>
            </a:avLst>
          </a:prstGeom>
          <a:solidFill>
            <a:srgbClr val="FFFFFF">
              <a:alpha val="10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8750" y="4442124"/>
            <a:ext cx="710325" cy="430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360750" y="1117600"/>
            <a:ext cx="22758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body" idx="1"/>
          </p:nvPr>
        </p:nvSpPr>
        <p:spPr>
          <a:xfrm>
            <a:off x="360750" y="2042175"/>
            <a:ext cx="2275800" cy="27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verse Dark Uneven Two Columns">
  <p:cSld name="SECTION_TITLE_AND_DESCRIPTION_1">
    <p:bg>
      <p:bgPr>
        <a:solidFill>
          <a:schemeClr val="accen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2400" y="142250"/>
            <a:ext cx="6451601" cy="568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4800" y="197652"/>
            <a:ext cx="1176248" cy="117624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2"/>
          <p:cNvSpPr/>
          <p:nvPr/>
        </p:nvSpPr>
        <p:spPr>
          <a:xfrm>
            <a:off x="6146700" y="0"/>
            <a:ext cx="2997300" cy="5143500"/>
          </a:xfrm>
          <a:prstGeom prst="roundRect">
            <a:avLst>
              <a:gd name="adj" fmla="val 0"/>
            </a:avLst>
          </a:prstGeom>
          <a:solidFill>
            <a:srgbClr val="FFFFFF">
              <a:alpha val="10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2"/>
          <p:cNvSpPr txBox="1">
            <a:spLocks noGrp="1"/>
          </p:cNvSpPr>
          <p:nvPr>
            <p:ph type="title"/>
          </p:nvPr>
        </p:nvSpPr>
        <p:spPr>
          <a:xfrm>
            <a:off x="6507450" y="1117600"/>
            <a:ext cx="22758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42"/>
          <p:cNvSpPr txBox="1">
            <a:spLocks noGrp="1"/>
          </p:cNvSpPr>
          <p:nvPr>
            <p:ph type="body" idx="1"/>
          </p:nvPr>
        </p:nvSpPr>
        <p:spPr>
          <a:xfrm>
            <a:off x="6507450" y="2042175"/>
            <a:ext cx="2275800" cy="27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pen Sans SemiBold"/>
              <a:buNone/>
              <a:defRPr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/>
          </a:p>
        </p:txBody>
      </p:sp>
      <p:sp>
        <p:nvSpPr>
          <p:cNvPr id="237" name="Google Shape;237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8" name="Google Shape;238;p43"/>
          <p:cNvSpPr/>
          <p:nvPr/>
        </p:nvSpPr>
        <p:spPr>
          <a:xfrm>
            <a:off x="-8775" y="5080375"/>
            <a:ext cx="9152700" cy="738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59B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1" name="Google Shape;241;p4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2" name="Google Shape;242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3" name="Google Shape;243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4"/>
          <p:cNvSpPr/>
          <p:nvPr/>
        </p:nvSpPr>
        <p:spPr>
          <a:xfrm>
            <a:off x="-8775" y="5080375"/>
            <a:ext cx="9152700" cy="738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59B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out SalesHood Logo">
  <p:cSld name="TITLE_1">
    <p:bg>
      <p:bgPr>
        <a:solidFill>
          <a:schemeClr val="accen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500000">
            <a:off x="5985551" y="-370700"/>
            <a:ext cx="5696874" cy="569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3550" y="5326175"/>
            <a:ext cx="1434400" cy="108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75" y="-2936562"/>
            <a:ext cx="6005973" cy="654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6"/>
          <p:cNvSpPr txBox="1">
            <a:spLocks noGrp="1"/>
          </p:cNvSpPr>
          <p:nvPr>
            <p:ph type="title"/>
          </p:nvPr>
        </p:nvSpPr>
        <p:spPr>
          <a:xfrm>
            <a:off x="363550" y="725825"/>
            <a:ext cx="5788500" cy="13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Open Sans Light"/>
              <a:buNone/>
              <a:defRPr sz="4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1" name="Google Shape;251;p46"/>
          <p:cNvSpPr txBox="1">
            <a:spLocks noGrp="1"/>
          </p:cNvSpPr>
          <p:nvPr>
            <p:ph type="subTitle" idx="1"/>
          </p:nvPr>
        </p:nvSpPr>
        <p:spPr>
          <a:xfrm>
            <a:off x="363550" y="2168700"/>
            <a:ext cx="7329300" cy="18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 Light"/>
              <a:buNone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 Stage 3">
  <p:cSld name="TITLE_1_1_1">
    <p:bg>
      <p:bgPr>
        <a:solidFill>
          <a:schemeClr val="accent4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4" name="Google Shape;254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012" y="-124325"/>
            <a:ext cx="8077972" cy="5458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 Stage">
  <p:cSld name="TITLE_1_1">
    <p:bg>
      <p:bgPr>
        <a:solidFill>
          <a:schemeClr val="accent4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7" name="Google Shape;257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2788" y="832927"/>
            <a:ext cx="8238423" cy="599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 1 2">
  <p:cSld name="TITLE_AND_BODY_1_3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9"/>
          <p:cNvSpPr txBox="1">
            <a:spLocks noGrp="1"/>
          </p:cNvSpPr>
          <p:nvPr>
            <p:ph type="title"/>
          </p:nvPr>
        </p:nvSpPr>
        <p:spPr>
          <a:xfrm>
            <a:off x="363550" y="64025"/>
            <a:ext cx="6405600" cy="533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9"/>
          <p:cNvSpPr txBox="1">
            <a:spLocks noGrp="1"/>
          </p:cNvSpPr>
          <p:nvPr>
            <p:ph type="body" idx="1"/>
          </p:nvPr>
        </p:nvSpPr>
        <p:spPr>
          <a:xfrm>
            <a:off x="363600" y="597425"/>
            <a:ext cx="6019200" cy="3978000"/>
          </a:xfrm>
          <a:prstGeom prst="rect">
            <a:avLst/>
          </a:prstGeom>
        </p:spPr>
        <p:txBody>
          <a:bodyPr spcFirstLastPara="1" wrap="square" lIns="0" tIns="365750" rIns="91425" bIns="0" anchor="t" anchorCtr="0">
            <a:normAutofit/>
          </a:bodyPr>
          <a:lstStyle>
            <a:lvl1pPr marL="457200" lvl="0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3" name="Google Shape;26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8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0"/>
          <p:cNvSpPr txBox="1">
            <a:spLocks noGrp="1"/>
          </p:cNvSpPr>
          <p:nvPr>
            <p:ph type="subTitle" idx="1"/>
          </p:nvPr>
        </p:nvSpPr>
        <p:spPr>
          <a:xfrm>
            <a:off x="363550" y="3086025"/>
            <a:ext cx="5127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 Light"/>
              <a:buNone/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7" name="Google Shape;267;p50"/>
          <p:cNvSpPr txBox="1">
            <a:spLocks noGrp="1"/>
          </p:cNvSpPr>
          <p:nvPr>
            <p:ph type="ctrTitle"/>
          </p:nvPr>
        </p:nvSpPr>
        <p:spPr>
          <a:xfrm>
            <a:off x="363550" y="597425"/>
            <a:ext cx="5127300" cy="24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 Light"/>
              <a:buNone/>
              <a:defRPr sz="38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70" name="Google Shape;270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51"/>
          <p:cNvSpPr/>
          <p:nvPr/>
        </p:nvSpPr>
        <p:spPr>
          <a:xfrm>
            <a:off x="-37900" y="5081450"/>
            <a:ext cx="9219900" cy="7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 2">
  <p:cSld name="TITLE_AND_BODY_2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2"/>
          <p:cNvSpPr txBox="1">
            <a:spLocks noGrp="1"/>
          </p:cNvSpPr>
          <p:nvPr>
            <p:ph type="title"/>
          </p:nvPr>
        </p:nvSpPr>
        <p:spPr>
          <a:xfrm>
            <a:off x="363550" y="64025"/>
            <a:ext cx="6405600" cy="533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2"/>
          <p:cNvSpPr txBox="1">
            <a:spLocks noGrp="1"/>
          </p:cNvSpPr>
          <p:nvPr>
            <p:ph type="body" idx="1"/>
          </p:nvPr>
        </p:nvSpPr>
        <p:spPr>
          <a:xfrm>
            <a:off x="363600" y="597425"/>
            <a:ext cx="6019200" cy="3978000"/>
          </a:xfrm>
          <a:prstGeom prst="rect">
            <a:avLst/>
          </a:prstGeom>
        </p:spPr>
        <p:txBody>
          <a:bodyPr spcFirstLastPara="1" wrap="square" lIns="0" tIns="365750" rIns="91425" bIns="0" anchor="t" anchorCtr="0">
            <a:normAutofit/>
          </a:bodyPr>
          <a:lstStyle>
            <a:lvl1pPr marL="45720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5" name="Google Shape;275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52"/>
          <p:cNvSpPr/>
          <p:nvPr/>
        </p:nvSpPr>
        <p:spPr>
          <a:xfrm>
            <a:off x="-37900" y="5081450"/>
            <a:ext cx="9219900" cy="7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kBG22-01">
  <p:cSld name="TITLE_AND_BODY_1_4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0"/>
            <a:ext cx="9144003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3"/>
          <p:cNvSpPr txBox="1">
            <a:spLocks noGrp="1"/>
          </p:cNvSpPr>
          <p:nvPr>
            <p:ph type="title"/>
          </p:nvPr>
        </p:nvSpPr>
        <p:spPr>
          <a:xfrm>
            <a:off x="640080" y="64025"/>
            <a:ext cx="6405600" cy="5334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Open Sans Medium"/>
              <a:buNone/>
              <a:defRPr sz="1200">
                <a:solidFill>
                  <a:srgbClr val="D9D9D9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3"/>
          <p:cNvSpPr txBox="1">
            <a:spLocks noGrp="1"/>
          </p:cNvSpPr>
          <p:nvPr>
            <p:ph type="subTitle" idx="1"/>
          </p:nvPr>
        </p:nvSpPr>
        <p:spPr>
          <a:xfrm>
            <a:off x="640080" y="2673325"/>
            <a:ext cx="3290400" cy="1332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1" name="Google Shape;281;p53"/>
          <p:cNvSpPr txBox="1">
            <a:spLocks noGrp="1"/>
          </p:cNvSpPr>
          <p:nvPr>
            <p:ph type="ctrTitle" idx="2"/>
          </p:nvPr>
        </p:nvSpPr>
        <p:spPr>
          <a:xfrm>
            <a:off x="640080" y="768875"/>
            <a:ext cx="3290400" cy="18411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rm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Open Sans"/>
              <a:buNone/>
              <a:defRPr sz="30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2" name="Google Shape;282;p53"/>
          <p:cNvSpPr txBox="1">
            <a:spLocks noGrp="1"/>
          </p:cNvSpPr>
          <p:nvPr>
            <p:ph type="sldNum" idx="12"/>
          </p:nvPr>
        </p:nvSpPr>
        <p:spPr>
          <a:xfrm>
            <a:off x="7620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3" name="Google Shape;28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875" y="4661188"/>
            <a:ext cx="1391224" cy="19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3"/>
          <p:cNvSpPr/>
          <p:nvPr/>
        </p:nvSpPr>
        <p:spPr>
          <a:xfrm>
            <a:off x="-37900" y="5081450"/>
            <a:ext cx="9219900" cy="7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kBG22-01 1 2 2 1">
  <p:cSld name="TITLE_AND_BODY_1_4_1_2_2_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4"/>
            <a:ext cx="91440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54"/>
          <p:cNvSpPr txBox="1">
            <a:spLocks noGrp="1"/>
          </p:cNvSpPr>
          <p:nvPr>
            <p:ph type="title"/>
          </p:nvPr>
        </p:nvSpPr>
        <p:spPr>
          <a:xfrm>
            <a:off x="640080" y="64025"/>
            <a:ext cx="6405600" cy="5334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Open Sans Medium"/>
              <a:buNone/>
              <a:defRPr sz="1200">
                <a:solidFill>
                  <a:srgbClr val="D9D9D9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4"/>
          <p:cNvSpPr txBox="1">
            <a:spLocks noGrp="1"/>
          </p:cNvSpPr>
          <p:nvPr>
            <p:ph type="subTitle" idx="1"/>
          </p:nvPr>
        </p:nvSpPr>
        <p:spPr>
          <a:xfrm>
            <a:off x="640080" y="3086888"/>
            <a:ext cx="3290400" cy="1332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54"/>
          <p:cNvSpPr txBox="1">
            <a:spLocks noGrp="1"/>
          </p:cNvSpPr>
          <p:nvPr>
            <p:ph type="ctrTitle" idx="2"/>
          </p:nvPr>
        </p:nvSpPr>
        <p:spPr>
          <a:xfrm>
            <a:off x="640075" y="768875"/>
            <a:ext cx="2690100" cy="23181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rm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None/>
              <a:defRPr sz="3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0" name="Google Shape;290;p54"/>
          <p:cNvSpPr txBox="1">
            <a:spLocks noGrp="1"/>
          </p:cNvSpPr>
          <p:nvPr>
            <p:ph type="sldNum" idx="12"/>
          </p:nvPr>
        </p:nvSpPr>
        <p:spPr>
          <a:xfrm>
            <a:off x="7620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1" name="Google Shape;2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75" y="4661188"/>
            <a:ext cx="1391224" cy="19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4"/>
          <p:cNvSpPr/>
          <p:nvPr/>
        </p:nvSpPr>
        <p:spPr>
          <a:xfrm>
            <a:off x="-37900" y="5081450"/>
            <a:ext cx="9219900" cy="7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5"/>
          <p:cNvSpPr/>
          <p:nvPr/>
        </p:nvSpPr>
        <p:spPr>
          <a:xfrm>
            <a:off x="0" y="914339"/>
            <a:ext cx="9144000" cy="424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5" name="Google Shape;295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" name="Google Shape;296;p55"/>
          <p:cNvSpPr txBox="1">
            <a:spLocks noGrp="1"/>
          </p:cNvSpPr>
          <p:nvPr>
            <p:ph type="title"/>
          </p:nvPr>
        </p:nvSpPr>
        <p:spPr>
          <a:xfrm>
            <a:off x="363600" y="160900"/>
            <a:ext cx="6444600" cy="4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5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8" name="Google Shape;298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_POINT_2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1" name="Google Shape;301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56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3">
  <p:cSld name="Main poin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5" name="Google Shape;305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Google Shape;306;p57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noFill/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58"/>
          <p:cNvPicPr preferRelativeResize="0"/>
          <p:nvPr/>
        </p:nvPicPr>
        <p:blipFill rotWithShape="1">
          <a:blip r:embed="rId2">
            <a:alphaModFix/>
          </a:blip>
          <a:srcRect t="219" b="228"/>
          <a:stretch/>
        </p:blipFill>
        <p:spPr>
          <a:xfrm>
            <a:off x="0" y="-103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8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425" y="4386378"/>
            <a:ext cx="1748900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8"/>
          <p:cNvSpPr txBox="1">
            <a:spLocks noGrp="1"/>
          </p:cNvSpPr>
          <p:nvPr>
            <p:ph type="ctrTitle"/>
          </p:nvPr>
        </p:nvSpPr>
        <p:spPr>
          <a:xfrm>
            <a:off x="363550" y="-57250"/>
            <a:ext cx="5127300" cy="46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pen Sans Light"/>
              <a:buNone/>
              <a:defRPr sz="5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9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9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15" name="Google Shape;315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57625" y="-26925"/>
            <a:ext cx="986376" cy="74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4">
  <p:cSld name="MAIN_POINT_3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8" name="Google Shape;318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9" name="Google Shape;319;p60"/>
          <p:cNvSpPr/>
          <p:nvPr/>
        </p:nvSpPr>
        <p:spPr>
          <a:xfrm>
            <a:off x="0" y="5081447"/>
            <a:ext cx="9144000" cy="72900"/>
          </a:xfrm>
          <a:prstGeom prst="rect">
            <a:avLst/>
          </a:prstGeom>
          <a:solidFill>
            <a:srgbClr val="19559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 1 1">
  <p:cSld name="TITLE_AND_BODY_1_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61"/>
          <p:cNvPicPr preferRelativeResize="0"/>
          <p:nvPr/>
        </p:nvPicPr>
        <p:blipFill rotWithShape="1">
          <a:blip r:embed="rId2">
            <a:alphaModFix/>
          </a:blip>
          <a:srcRect l="268" r="268"/>
          <a:stretch/>
        </p:blipFill>
        <p:spPr>
          <a:xfrm>
            <a:off x="-8397" y="-10325"/>
            <a:ext cx="9144003" cy="517575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61"/>
          <p:cNvSpPr txBox="1">
            <a:spLocks noGrp="1"/>
          </p:cNvSpPr>
          <p:nvPr>
            <p:ph type="title"/>
          </p:nvPr>
        </p:nvSpPr>
        <p:spPr>
          <a:xfrm>
            <a:off x="363550" y="64025"/>
            <a:ext cx="6405600" cy="533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4" name="Google Shape;32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1"/>
          <p:cNvSpPr txBox="1">
            <a:spLocks noGrp="1"/>
          </p:cNvSpPr>
          <p:nvPr>
            <p:ph type="subTitle" idx="1"/>
          </p:nvPr>
        </p:nvSpPr>
        <p:spPr>
          <a:xfrm>
            <a:off x="5490925" y="2825725"/>
            <a:ext cx="3290400" cy="13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6" name="Google Shape;326;p61"/>
          <p:cNvSpPr txBox="1">
            <a:spLocks noGrp="1"/>
          </p:cNvSpPr>
          <p:nvPr>
            <p:ph type="ctrTitle" idx="2"/>
          </p:nvPr>
        </p:nvSpPr>
        <p:spPr>
          <a:xfrm>
            <a:off x="5490925" y="597425"/>
            <a:ext cx="3290400" cy="21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pen Sans"/>
              <a:buNone/>
              <a:defRPr sz="32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27" name="Google Shape;327;p61"/>
          <p:cNvSpPr txBox="1"/>
          <p:nvPr/>
        </p:nvSpPr>
        <p:spPr>
          <a:xfrm>
            <a:off x="6555850" y="2909400"/>
            <a:ext cx="462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 1">
  <p:cSld name="TITLE_AND_BODY_1_5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>
            <a:off x="8397" y="-10325"/>
            <a:ext cx="9144003" cy="517575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62"/>
          <p:cNvSpPr txBox="1">
            <a:spLocks noGrp="1"/>
          </p:cNvSpPr>
          <p:nvPr>
            <p:ph type="title"/>
          </p:nvPr>
        </p:nvSpPr>
        <p:spPr>
          <a:xfrm>
            <a:off x="363550" y="64025"/>
            <a:ext cx="6405600" cy="533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31" name="Google Shape;33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425" y="209828"/>
            <a:ext cx="1748900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62"/>
          <p:cNvSpPr txBox="1">
            <a:spLocks noGrp="1"/>
          </p:cNvSpPr>
          <p:nvPr>
            <p:ph type="subTitle" idx="1"/>
          </p:nvPr>
        </p:nvSpPr>
        <p:spPr>
          <a:xfrm>
            <a:off x="363550" y="2825725"/>
            <a:ext cx="3290400" cy="13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3" name="Google Shape;333;p62"/>
          <p:cNvSpPr txBox="1">
            <a:spLocks noGrp="1"/>
          </p:cNvSpPr>
          <p:nvPr>
            <p:ph type="ctrTitle" idx="2"/>
          </p:nvPr>
        </p:nvSpPr>
        <p:spPr>
          <a:xfrm>
            <a:off x="363550" y="597425"/>
            <a:ext cx="3290400" cy="21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pen Sans"/>
              <a:buNone/>
              <a:defRPr sz="32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4" name="Google Shape;334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7" name="Google Shape;337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8" name="Google Shape;338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kBG22-01 1 1">
  <p:cSld name="TITLE_AND_BODY_1_4_1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64"/>
          <p:cNvPicPr preferRelativeResize="0"/>
          <p:nvPr/>
        </p:nvPicPr>
        <p:blipFill rotWithShape="1">
          <a:blip r:embed="rId2">
            <a:alphaModFix/>
          </a:blip>
          <a:srcRect l="99" r="99"/>
          <a:stretch/>
        </p:blipFill>
        <p:spPr>
          <a:xfrm>
            <a:off x="8400" y="-10325"/>
            <a:ext cx="9143997" cy="515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64"/>
          <p:cNvSpPr txBox="1">
            <a:spLocks noGrp="1"/>
          </p:cNvSpPr>
          <p:nvPr>
            <p:ph type="title"/>
          </p:nvPr>
        </p:nvSpPr>
        <p:spPr>
          <a:xfrm>
            <a:off x="640080" y="64025"/>
            <a:ext cx="6405600" cy="5334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Open Sans Medium"/>
              <a:buNone/>
              <a:defRPr sz="1200">
                <a:solidFill>
                  <a:srgbClr val="D9D9D9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64"/>
          <p:cNvSpPr txBox="1">
            <a:spLocks noGrp="1"/>
          </p:cNvSpPr>
          <p:nvPr>
            <p:ph type="subTitle" idx="1"/>
          </p:nvPr>
        </p:nvSpPr>
        <p:spPr>
          <a:xfrm>
            <a:off x="640080" y="2673325"/>
            <a:ext cx="3290400" cy="1332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" name="Google Shape;343;p64"/>
          <p:cNvSpPr txBox="1">
            <a:spLocks noGrp="1"/>
          </p:cNvSpPr>
          <p:nvPr>
            <p:ph type="ctrTitle" idx="2"/>
          </p:nvPr>
        </p:nvSpPr>
        <p:spPr>
          <a:xfrm>
            <a:off x="640080" y="768875"/>
            <a:ext cx="3290400" cy="18411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rm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Open Sans"/>
              <a:buNone/>
              <a:defRPr sz="30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Open Sans"/>
              <a:buNone/>
              <a:defRPr sz="3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4" name="Google Shape;344;p64"/>
          <p:cNvSpPr txBox="1">
            <a:spLocks noGrp="1"/>
          </p:cNvSpPr>
          <p:nvPr>
            <p:ph type="sldNum" idx="12"/>
          </p:nvPr>
        </p:nvSpPr>
        <p:spPr>
          <a:xfrm>
            <a:off x="7620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buNone/>
              <a:defRPr sz="9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5" name="Google Shape;3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875" y="4661188"/>
            <a:ext cx="1391224" cy="19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4"/>
          <p:cNvSpPr/>
          <p:nvPr/>
        </p:nvSpPr>
        <p:spPr>
          <a:xfrm>
            <a:off x="-37900" y="5081450"/>
            <a:ext cx="9219900" cy="7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 descr="SH Gradient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4865950"/>
            <a:ext cx="9144001" cy="4953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63600" y="160900"/>
            <a:ext cx="64446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SemiBold"/>
              <a:buNone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SemiBold"/>
              <a:buNone/>
              <a:defRPr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SemiBold"/>
              <a:buNone/>
              <a:defRPr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SemiBold"/>
              <a:buNone/>
              <a:defRPr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SemiBold"/>
              <a:buNone/>
              <a:defRPr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SemiBold"/>
              <a:buNone/>
              <a:defRPr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SemiBold"/>
              <a:buNone/>
              <a:defRPr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SemiBold"/>
              <a:buNone/>
              <a:defRPr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SemiBold"/>
              <a:buNone/>
              <a:defRPr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63600" y="1152475"/>
            <a:ext cx="8468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●"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○"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■"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●"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○"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■"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●"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2385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○"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23850" rt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500"/>
              <a:buFont typeface="Open Sans"/>
              <a:buChar char="■"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29">
          <p15:clr>
            <a:srgbClr val="EA4335"/>
          </p15:clr>
        </p15:guide>
        <p15:guide id="2" pos="2879">
          <p15:clr>
            <a:srgbClr val="EA4335"/>
          </p15:clr>
        </p15:guide>
        <p15:guide id="3" pos="2302">
          <p15:clr>
            <a:srgbClr val="EA4335"/>
          </p15:clr>
        </p15:guide>
        <p15:guide id="4" pos="3459">
          <p15:clr>
            <a:srgbClr val="EA4335"/>
          </p15:clr>
        </p15:guide>
        <p15:guide id="5" pos="5533">
          <p15:clr>
            <a:srgbClr val="EA4335"/>
          </p15:clr>
        </p15:guide>
        <p15:guide id="6" orient="horz" pos="376">
          <p15:clr>
            <a:srgbClr val="EA4335"/>
          </p15:clr>
        </p15:guide>
        <p15:guide id="7" orient="horz" pos="2882">
          <p15:clr>
            <a:srgbClr val="EA4335"/>
          </p15:clr>
        </p15:guide>
        <p15:guide id="8" pos="288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 SemiBold"/>
              <a:buNone/>
              <a:defRPr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2" name="Google Shape;16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7525" y="-2029425"/>
            <a:ext cx="5886200" cy="641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4588" y="3277855"/>
            <a:ext cx="2263124" cy="164654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65"/>
          <p:cNvSpPr txBox="1"/>
          <p:nvPr/>
        </p:nvSpPr>
        <p:spPr>
          <a:xfrm>
            <a:off x="363550" y="3958525"/>
            <a:ext cx="19323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ELAY COHEN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CEO &amp; Co-Founder</a:t>
            </a:r>
            <a:endParaRPr sz="9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354" name="Google Shape;354;p65"/>
          <p:cNvCxnSpPr/>
          <p:nvPr/>
        </p:nvCxnSpPr>
        <p:spPr>
          <a:xfrm rot="10800000">
            <a:off x="-85250" y="4379325"/>
            <a:ext cx="2637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5" name="Google Shape;355;p65"/>
          <p:cNvSpPr txBox="1"/>
          <p:nvPr/>
        </p:nvSpPr>
        <p:spPr>
          <a:xfrm>
            <a:off x="363550" y="2166575"/>
            <a:ext cx="5573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Use this template to </a:t>
            </a:r>
            <a:r>
              <a:rPr lang="en" sz="1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organize your enablement </a:t>
            </a:r>
            <a:r>
              <a:rPr lang="en" sz="1900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plan and align with your stakeholders</a:t>
            </a:r>
            <a:endParaRPr sz="1900" dirty="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56" name="Google Shape;356;p65"/>
          <p:cNvSpPr txBox="1"/>
          <p:nvPr/>
        </p:nvSpPr>
        <p:spPr>
          <a:xfrm>
            <a:off x="363550" y="-44250"/>
            <a:ext cx="5573400" cy="20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14D2A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Strategic Enablement Plan - Template</a:t>
            </a:r>
            <a:endParaRPr sz="4200">
              <a:solidFill>
                <a:srgbClr val="14D2A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357" name="Google Shape;357;p65"/>
          <p:cNvGrpSpPr/>
          <p:nvPr/>
        </p:nvGrpSpPr>
        <p:grpSpPr>
          <a:xfrm>
            <a:off x="1966475" y="3451450"/>
            <a:ext cx="1299350" cy="1299350"/>
            <a:chOff x="1966475" y="3451450"/>
            <a:chExt cx="1299350" cy="1299350"/>
          </a:xfrm>
        </p:grpSpPr>
        <p:pic>
          <p:nvPicPr>
            <p:cNvPr id="358" name="Google Shape;358;p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66475" y="3451450"/>
              <a:ext cx="1299350" cy="1299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6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040075" y="3497625"/>
              <a:ext cx="1159999" cy="1200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0" name="Google Shape;360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8825" y="3812526"/>
            <a:ext cx="1500627" cy="11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4"/>
          <p:cNvSpPr txBox="1">
            <a:spLocks noGrp="1"/>
          </p:cNvSpPr>
          <p:nvPr>
            <p:ph type="ctrTitle"/>
          </p:nvPr>
        </p:nvSpPr>
        <p:spPr>
          <a:xfrm>
            <a:off x="363550" y="-57250"/>
            <a:ext cx="5127300" cy="4632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5600"/>
              <a:t>Supporting Slides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5"/>
          <p:cNvSpPr txBox="1">
            <a:spLocks noGrp="1"/>
          </p:cNvSpPr>
          <p:nvPr>
            <p:ph type="title"/>
          </p:nvPr>
        </p:nvSpPr>
        <p:spPr>
          <a:xfrm>
            <a:off x="260900" y="287825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Enablement Process Map</a:t>
            </a:r>
            <a:endParaRPr/>
          </a:p>
        </p:txBody>
      </p:sp>
      <p:grpSp>
        <p:nvGrpSpPr>
          <p:cNvPr id="489" name="Google Shape;489;p75"/>
          <p:cNvGrpSpPr/>
          <p:nvPr/>
        </p:nvGrpSpPr>
        <p:grpSpPr>
          <a:xfrm>
            <a:off x="189571" y="1054900"/>
            <a:ext cx="8664600" cy="3930000"/>
            <a:chOff x="189571" y="978700"/>
            <a:chExt cx="8664600" cy="3930000"/>
          </a:xfrm>
        </p:grpSpPr>
        <p:sp>
          <p:nvSpPr>
            <p:cNvPr id="490" name="Google Shape;490;p75"/>
            <p:cNvSpPr/>
            <p:nvPr/>
          </p:nvSpPr>
          <p:spPr>
            <a:xfrm>
              <a:off x="189571" y="1473493"/>
              <a:ext cx="8664600" cy="440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1" name="Google Shape;491;p75"/>
            <p:cNvSpPr txBox="1"/>
            <p:nvPr/>
          </p:nvSpPr>
          <p:spPr>
            <a:xfrm>
              <a:off x="1976066" y="3416114"/>
              <a:ext cx="678600" cy="11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2" name="Google Shape;492;p75"/>
            <p:cNvSpPr txBox="1"/>
            <p:nvPr/>
          </p:nvSpPr>
          <p:spPr>
            <a:xfrm>
              <a:off x="3774313" y="1474268"/>
              <a:ext cx="1594500" cy="4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COMMUNICATIONS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3" name="Google Shape;493;p75"/>
            <p:cNvSpPr txBox="1"/>
            <p:nvPr/>
          </p:nvSpPr>
          <p:spPr>
            <a:xfrm>
              <a:off x="7317922" y="1474274"/>
              <a:ext cx="1265700" cy="4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ACHIEVEMENTS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4" name="Google Shape;494;p75"/>
            <p:cNvSpPr txBox="1"/>
            <p:nvPr/>
          </p:nvSpPr>
          <p:spPr>
            <a:xfrm>
              <a:off x="445182" y="1474268"/>
              <a:ext cx="1514700" cy="4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GO-TO-MARKET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5" name="Google Shape;495;p75"/>
            <p:cNvSpPr txBox="1"/>
            <p:nvPr/>
          </p:nvSpPr>
          <p:spPr>
            <a:xfrm>
              <a:off x="2082614" y="1474275"/>
              <a:ext cx="1569600" cy="4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LEARNING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6" name="Google Shape;496;p75"/>
            <p:cNvSpPr txBox="1"/>
            <p:nvPr/>
          </p:nvSpPr>
          <p:spPr>
            <a:xfrm>
              <a:off x="5475687" y="1494368"/>
              <a:ext cx="1569600" cy="4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CUSTOMER ENGAGEMENT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7" name="Google Shape;497;p75"/>
            <p:cNvSpPr/>
            <p:nvPr/>
          </p:nvSpPr>
          <p:spPr>
            <a:xfrm>
              <a:off x="2075637" y="2015565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Pitch &amp; Product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8" name="Google Shape;498;p75"/>
            <p:cNvSpPr/>
            <p:nvPr/>
          </p:nvSpPr>
          <p:spPr>
            <a:xfrm>
              <a:off x="3774313" y="2015565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Team Huddles 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9" name="Google Shape;499;p75"/>
            <p:cNvSpPr/>
            <p:nvPr/>
          </p:nvSpPr>
          <p:spPr>
            <a:xfrm>
              <a:off x="3774313" y="2421362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Content Library</a:t>
              </a:r>
              <a:endPara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0" name="Google Shape;500;p75"/>
            <p:cNvSpPr/>
            <p:nvPr/>
          </p:nvSpPr>
          <p:spPr>
            <a:xfrm>
              <a:off x="3774313" y="2819088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Playbooks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1" name="Google Shape;501;p75"/>
            <p:cNvSpPr/>
            <p:nvPr/>
          </p:nvSpPr>
          <p:spPr>
            <a:xfrm>
              <a:off x="3774313" y="3228834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Broadcasts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2" name="Google Shape;502;p75"/>
            <p:cNvSpPr/>
            <p:nvPr/>
          </p:nvSpPr>
          <p:spPr>
            <a:xfrm>
              <a:off x="3771003" y="4054251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Crowdsourcing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3" name="Google Shape;503;p75"/>
            <p:cNvSpPr/>
            <p:nvPr/>
          </p:nvSpPr>
          <p:spPr>
            <a:xfrm>
              <a:off x="3771003" y="3641724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Calendar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4" name="Google Shape;504;p75"/>
            <p:cNvSpPr/>
            <p:nvPr/>
          </p:nvSpPr>
          <p:spPr>
            <a:xfrm>
              <a:off x="5482037" y="2015565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Prospecting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5" name="Google Shape;505;p75"/>
            <p:cNvSpPr/>
            <p:nvPr/>
          </p:nvSpPr>
          <p:spPr>
            <a:xfrm>
              <a:off x="5482037" y="2421362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Value Selling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6" name="Google Shape;506;p75"/>
            <p:cNvSpPr/>
            <p:nvPr/>
          </p:nvSpPr>
          <p:spPr>
            <a:xfrm>
              <a:off x="5482037" y="2819088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Call Execution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7" name="Google Shape;507;p75"/>
            <p:cNvSpPr/>
            <p:nvPr/>
          </p:nvSpPr>
          <p:spPr>
            <a:xfrm>
              <a:off x="5491618" y="4054251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Negotiations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8" name="Google Shape;508;p75"/>
            <p:cNvSpPr/>
            <p:nvPr/>
          </p:nvSpPr>
          <p:spPr>
            <a:xfrm>
              <a:off x="7153522" y="2421362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Win Stories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9" name="Google Shape;509;p75"/>
            <p:cNvSpPr/>
            <p:nvPr/>
          </p:nvSpPr>
          <p:spPr>
            <a:xfrm>
              <a:off x="7153522" y="3228834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Incentives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0" name="Google Shape;510;p75"/>
            <p:cNvSpPr/>
            <p:nvPr/>
          </p:nvSpPr>
          <p:spPr>
            <a:xfrm>
              <a:off x="7153522" y="2819088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Compensation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1" name="Google Shape;511;p75"/>
            <p:cNvSpPr/>
            <p:nvPr/>
          </p:nvSpPr>
          <p:spPr>
            <a:xfrm>
              <a:off x="7153522" y="4054251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Correlations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2" name="Google Shape;512;p75"/>
            <p:cNvSpPr/>
            <p:nvPr/>
          </p:nvSpPr>
          <p:spPr>
            <a:xfrm>
              <a:off x="7153522" y="3641724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Kickoffs 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3" name="Google Shape;513;p75"/>
            <p:cNvSpPr/>
            <p:nvPr/>
          </p:nvSpPr>
          <p:spPr>
            <a:xfrm>
              <a:off x="7153522" y="2015565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Attainment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4" name="Google Shape;514;p75"/>
            <p:cNvSpPr/>
            <p:nvPr/>
          </p:nvSpPr>
          <p:spPr>
            <a:xfrm>
              <a:off x="5482037" y="3641724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Proposals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5" name="Google Shape;515;p75"/>
            <p:cNvSpPr/>
            <p:nvPr/>
          </p:nvSpPr>
          <p:spPr>
            <a:xfrm>
              <a:off x="2081288" y="3228834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Social Learning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6" name="Google Shape;516;p75"/>
            <p:cNvSpPr/>
            <p:nvPr/>
          </p:nvSpPr>
          <p:spPr>
            <a:xfrm>
              <a:off x="2081288" y="3641724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Coaching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7" name="Google Shape;517;p75"/>
            <p:cNvSpPr/>
            <p:nvPr/>
          </p:nvSpPr>
          <p:spPr>
            <a:xfrm>
              <a:off x="2081288" y="4054251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Onboarding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8" name="Google Shape;518;p75"/>
            <p:cNvSpPr/>
            <p:nvPr/>
          </p:nvSpPr>
          <p:spPr>
            <a:xfrm>
              <a:off x="5475687" y="3228834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References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9" name="Google Shape;519;p75"/>
            <p:cNvSpPr/>
            <p:nvPr/>
          </p:nvSpPr>
          <p:spPr>
            <a:xfrm>
              <a:off x="372734" y="4054251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Plans by Role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0" name="Google Shape;520;p75"/>
            <p:cNvSpPr/>
            <p:nvPr/>
          </p:nvSpPr>
          <p:spPr>
            <a:xfrm>
              <a:off x="372734" y="3641724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Budgets &amp; ROI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1" name="Google Shape;521;p75"/>
            <p:cNvSpPr/>
            <p:nvPr/>
          </p:nvSpPr>
          <p:spPr>
            <a:xfrm>
              <a:off x="372734" y="3228834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Sales Planning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2" name="Google Shape;522;p75"/>
            <p:cNvSpPr/>
            <p:nvPr/>
          </p:nvSpPr>
          <p:spPr>
            <a:xfrm>
              <a:off x="372734" y="2819088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Activities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3" name="Google Shape;523;p75"/>
            <p:cNvSpPr/>
            <p:nvPr/>
          </p:nvSpPr>
          <p:spPr>
            <a:xfrm>
              <a:off x="372734" y="2421362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Motions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4" name="Google Shape;524;p75"/>
            <p:cNvSpPr/>
            <p:nvPr/>
          </p:nvSpPr>
          <p:spPr>
            <a:xfrm>
              <a:off x="372734" y="2015565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Metrics &amp; KPIs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5" name="Google Shape;525;p75"/>
            <p:cNvSpPr/>
            <p:nvPr/>
          </p:nvSpPr>
          <p:spPr>
            <a:xfrm>
              <a:off x="2086307" y="2421362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Skills Training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6" name="Google Shape;526;p75"/>
            <p:cNvSpPr/>
            <p:nvPr/>
          </p:nvSpPr>
          <p:spPr>
            <a:xfrm>
              <a:off x="2082592" y="2819088"/>
              <a:ext cx="1594500" cy="329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rgbClr val="D1D3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Assessments </a:t>
              </a:r>
              <a:endPara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7" name="Google Shape;527;p75"/>
            <p:cNvSpPr txBox="1"/>
            <p:nvPr/>
          </p:nvSpPr>
          <p:spPr>
            <a:xfrm>
              <a:off x="302000" y="4483900"/>
              <a:ext cx="8455200" cy="4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Open Sans SemiBold"/>
                  <a:ea typeface="Open Sans SemiBold"/>
                  <a:cs typeface="Open Sans SemiBold"/>
                  <a:sym typeface="Open Sans SemiBold"/>
                </a:rPr>
                <a:t>MORE MATURE</a:t>
              </a:r>
              <a:endParaRPr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528" name="Google Shape;528;p75"/>
            <p:cNvSpPr txBox="1"/>
            <p:nvPr/>
          </p:nvSpPr>
          <p:spPr>
            <a:xfrm>
              <a:off x="302000" y="978700"/>
              <a:ext cx="8455200" cy="4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Open Sans SemiBold"/>
                  <a:ea typeface="Open Sans SemiBold"/>
                  <a:cs typeface="Open Sans SemiBold"/>
                  <a:sym typeface="Open Sans SemiBold"/>
                </a:rPr>
                <a:t>LESS MATURE</a:t>
              </a:r>
              <a:endParaRPr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6"/>
          <p:cNvSpPr txBox="1">
            <a:spLocks noGrp="1"/>
          </p:cNvSpPr>
          <p:nvPr>
            <p:ph type="title"/>
          </p:nvPr>
        </p:nvSpPr>
        <p:spPr>
          <a:xfrm>
            <a:off x="363550" y="64025"/>
            <a:ext cx="6405600" cy="533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Sales Performance Benchmark Stats</a:t>
            </a:r>
            <a:endParaRPr/>
          </a:p>
        </p:txBody>
      </p:sp>
      <p:sp>
        <p:nvSpPr>
          <p:cNvPr id="534" name="Google Shape;534;p76"/>
          <p:cNvSpPr txBox="1">
            <a:spLocks noGrp="1"/>
          </p:cNvSpPr>
          <p:nvPr>
            <p:ph type="body" idx="1"/>
          </p:nvPr>
        </p:nvSpPr>
        <p:spPr>
          <a:xfrm>
            <a:off x="363600" y="597425"/>
            <a:ext cx="6494400" cy="3978000"/>
          </a:xfrm>
          <a:prstGeom prst="rect">
            <a:avLst/>
          </a:prstGeom>
        </p:spPr>
        <p:txBody>
          <a:bodyPr spcFirstLastPara="1" wrap="square" lIns="0" tIns="36575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20% </a:t>
            </a: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of sellers create </a:t>
            </a:r>
            <a:r>
              <a:rPr lang="en" b="1"/>
              <a:t>80% </a:t>
            </a: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of revenue (Xactly)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/>
              <a:t>43% </a:t>
            </a: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of sellers hit quota (Salesforce)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Average sales tenure is</a:t>
            </a:r>
            <a:r>
              <a:rPr lang="en" b="1"/>
              <a:t> 18 </a:t>
            </a: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months (Xactly)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87% of sales training is forgotten by sales reps within a month. Many call this the forgetting curve. (Gartner)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/>
              <a:t>35%</a:t>
            </a:r>
            <a:r>
              <a:rPr lang="en"/>
              <a:t> of seller time is spent engaged with buyers. Processes are complex. Content is hard to find. (Forrester)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/>
              <a:t>80% </a:t>
            </a:r>
            <a:r>
              <a:rPr lang="en"/>
              <a:t>of decision makers prefer remote human interactions or digital self service. Sellers aren’t equipped. (McKinsey)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>
                <a:highlight>
                  <a:schemeClr val="lt1"/>
                </a:highlight>
              </a:rPr>
              <a:t>Typical seller only spends  23% of time on customer-facing activities (Forrester)</a:t>
            </a:r>
            <a:endParaRPr sz="1200" b="1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535" name="Google Shape;53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175" y="4528075"/>
            <a:ext cx="1170374" cy="3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5043" y="4418600"/>
            <a:ext cx="15890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8025" y="4558571"/>
            <a:ext cx="1469550" cy="253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10325" y="-1307630"/>
            <a:ext cx="3810075" cy="38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6932" y="1758988"/>
            <a:ext cx="3207526" cy="348502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77"/>
          <p:cNvSpPr txBox="1"/>
          <p:nvPr/>
        </p:nvSpPr>
        <p:spPr>
          <a:xfrm rot="-7030">
            <a:off x="457199" y="3853348"/>
            <a:ext cx="733502" cy="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3A7B2"/>
                </a:solidFill>
                <a:latin typeface="Open Sans"/>
                <a:ea typeface="Open Sans"/>
                <a:cs typeface="Open Sans"/>
                <a:sym typeface="Open Sans"/>
              </a:rPr>
              <a:t>OUTCOMES</a:t>
            </a:r>
            <a:endParaRPr sz="900">
              <a:solidFill>
                <a:srgbClr val="93A7B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45" name="Google Shape;545;p77"/>
          <p:cNvSpPr txBox="1"/>
          <p:nvPr/>
        </p:nvSpPr>
        <p:spPr>
          <a:xfrm rot="-5775">
            <a:off x="457199" y="2927645"/>
            <a:ext cx="714301" cy="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3A7B2"/>
                </a:solidFill>
                <a:latin typeface="Open Sans"/>
                <a:ea typeface="Open Sans"/>
                <a:cs typeface="Open Sans"/>
                <a:sym typeface="Open Sans"/>
              </a:rPr>
              <a:t>PRIORITIES</a:t>
            </a:r>
            <a:endParaRPr sz="900" b="1">
              <a:solidFill>
                <a:srgbClr val="93A7B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6" name="Google Shape;546;p77"/>
          <p:cNvSpPr txBox="1"/>
          <p:nvPr/>
        </p:nvSpPr>
        <p:spPr>
          <a:xfrm rot="-5624">
            <a:off x="457198" y="4396767"/>
            <a:ext cx="733501" cy="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3A7B2"/>
                </a:solidFill>
                <a:latin typeface="Open Sans"/>
                <a:ea typeface="Open Sans"/>
                <a:cs typeface="Open Sans"/>
                <a:sym typeface="Open Sans"/>
              </a:rPr>
              <a:t>PROCESS</a:t>
            </a:r>
            <a:endParaRPr sz="900" b="1">
              <a:solidFill>
                <a:srgbClr val="93A7B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47" name="Google Shape;547;p77"/>
          <p:cNvGrpSpPr/>
          <p:nvPr/>
        </p:nvGrpSpPr>
        <p:grpSpPr>
          <a:xfrm>
            <a:off x="1183425" y="845250"/>
            <a:ext cx="7613025" cy="3898176"/>
            <a:chOff x="1202475" y="845250"/>
            <a:chExt cx="7613025" cy="3898176"/>
          </a:xfrm>
        </p:grpSpPr>
        <p:grpSp>
          <p:nvGrpSpPr>
            <p:cNvPr id="548" name="Google Shape;548;p77"/>
            <p:cNvGrpSpPr/>
            <p:nvPr/>
          </p:nvGrpSpPr>
          <p:grpSpPr>
            <a:xfrm>
              <a:off x="1202475" y="1400175"/>
              <a:ext cx="1828800" cy="3343251"/>
              <a:chOff x="1202475" y="1400175"/>
              <a:chExt cx="1828800" cy="3343251"/>
            </a:xfrm>
          </p:grpSpPr>
          <p:sp>
            <p:nvSpPr>
              <p:cNvPr id="549" name="Google Shape;549;p77"/>
              <p:cNvSpPr txBox="1"/>
              <p:nvPr/>
            </p:nvSpPr>
            <p:spPr>
              <a:xfrm>
                <a:off x="1202475" y="2414657"/>
                <a:ext cx="1828800" cy="1247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18850" tIns="91425" rIns="118850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Align all customer-facing teams on messaging to boost </a:t>
                </a:r>
                <a:r>
                  <a:rPr lang="en" sz="1000"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conversation competence</a:t>
                </a: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and </a:t>
                </a:r>
                <a:r>
                  <a:rPr lang="en" sz="1000"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confidence</a:t>
                </a: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across the buyer’s journey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0" name="Google Shape;550;p77"/>
              <p:cNvSpPr txBox="1"/>
              <p:nvPr/>
            </p:nvSpPr>
            <p:spPr>
              <a:xfrm>
                <a:off x="1202475" y="3692965"/>
                <a:ext cx="1828800" cy="547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18850" tIns="91425" rIns="118850" bIns="91425" anchor="ctr" anchorCtr="0">
                <a:noAutofit/>
              </a:bodyPr>
              <a:lstStyle/>
              <a:p>
                <a:pPr marL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Pipeline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Conversations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1" name="Google Shape;551;p77"/>
              <p:cNvSpPr txBox="1"/>
              <p:nvPr/>
            </p:nvSpPr>
            <p:spPr>
              <a:xfrm>
                <a:off x="1202475" y="4271225"/>
                <a:ext cx="1828800" cy="472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18850" tIns="91425" rIns="118850" bIns="91425" anchor="ctr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Stakeholder Alignment 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2" name="Google Shape;552;p77"/>
              <p:cNvSpPr/>
              <p:nvPr/>
            </p:nvSpPr>
            <p:spPr>
              <a:xfrm>
                <a:off x="1202475" y="1400175"/>
                <a:ext cx="1828800" cy="975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201150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Phase 1 </a:t>
                </a:r>
                <a:endParaRPr sz="1200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  <a:p>
                <a:pPr marL="0" lvl="0" indent="0" algn="ctr" rtl="0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None/>
                </a:pPr>
                <a:r>
                  <a:rPr lang="en"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Messaging Alignment</a:t>
                </a:r>
                <a:endParaRPr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53" name="Google Shape;553;p77"/>
            <p:cNvGrpSpPr/>
            <p:nvPr/>
          </p:nvGrpSpPr>
          <p:grpSpPr>
            <a:xfrm>
              <a:off x="3129950" y="1400175"/>
              <a:ext cx="1828803" cy="3343251"/>
              <a:chOff x="3129950" y="1400175"/>
              <a:chExt cx="1828803" cy="3343251"/>
            </a:xfrm>
          </p:grpSpPr>
          <p:sp>
            <p:nvSpPr>
              <p:cNvPr id="554" name="Google Shape;554;p77"/>
              <p:cNvSpPr txBox="1"/>
              <p:nvPr/>
            </p:nvSpPr>
            <p:spPr>
              <a:xfrm>
                <a:off x="3129953" y="2414650"/>
                <a:ext cx="1828800" cy="1247400"/>
              </a:xfrm>
              <a:prstGeom prst="rect">
                <a:avLst/>
              </a:prstGeom>
              <a:solidFill>
                <a:srgbClr val="2D6EC8"/>
              </a:solidFill>
              <a:ln>
                <a:noFill/>
              </a:ln>
            </p:spPr>
            <p:txBody>
              <a:bodyPr spcFirstLastPara="1" wrap="square" lIns="118850" tIns="91425" rIns="118850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Create repeatable and predictable go-to-market sales motion by developing the s</a:t>
                </a:r>
                <a:r>
                  <a:rPr lang="en" sz="1000"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ales process</a:t>
                </a: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and </a:t>
                </a:r>
                <a:r>
                  <a:rPr lang="en" sz="1000"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sales skills</a:t>
                </a: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to improve efficiency all revenue teams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" name="Google Shape;555;p77"/>
              <p:cNvSpPr txBox="1"/>
              <p:nvPr/>
            </p:nvSpPr>
            <p:spPr>
              <a:xfrm>
                <a:off x="3129950" y="4271226"/>
                <a:ext cx="1828800" cy="472200"/>
              </a:xfrm>
              <a:prstGeom prst="rect">
                <a:avLst/>
              </a:prstGeom>
              <a:solidFill>
                <a:srgbClr val="2D6EC8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Enablement Plan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" name="Google Shape;556;p77"/>
              <p:cNvSpPr txBox="1"/>
              <p:nvPr/>
            </p:nvSpPr>
            <p:spPr>
              <a:xfrm>
                <a:off x="3129950" y="3692963"/>
                <a:ext cx="1828800" cy="547200"/>
              </a:xfrm>
              <a:prstGeom prst="rect">
                <a:avLst/>
              </a:prstGeom>
              <a:solidFill>
                <a:srgbClr val="2D6EC8"/>
              </a:solidFill>
              <a:ln>
                <a:noFill/>
              </a:ln>
            </p:spPr>
            <p:txBody>
              <a:bodyPr spcFirstLastPara="1" wrap="square" lIns="118850" tIns="91425" rIns="118850" bIns="91425" anchor="ctr" anchorCtr="0">
                <a:noAutofit/>
              </a:bodyPr>
              <a:lstStyle/>
              <a:p>
                <a:pPr marL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Win-Rates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Sales Cycle Time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" name="Google Shape;557;p77"/>
              <p:cNvSpPr/>
              <p:nvPr/>
            </p:nvSpPr>
            <p:spPr>
              <a:xfrm>
                <a:off x="3129950" y="1400175"/>
                <a:ext cx="1828800" cy="975600"/>
              </a:xfrm>
              <a:prstGeom prst="rect">
                <a:avLst/>
              </a:prstGeom>
              <a:solidFill>
                <a:srgbClr val="2D6EC8"/>
              </a:solidFill>
              <a:ln>
                <a:noFill/>
              </a:ln>
            </p:spPr>
            <p:txBody>
              <a:bodyPr spcFirstLastPara="1" wrap="square" lIns="91425" tIns="201150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Phase 2 </a:t>
                </a:r>
                <a:endParaRPr sz="1200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  <a:p>
                <a:pPr marL="0" lvl="0" indent="0" algn="ctr" rtl="0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None/>
                </a:pPr>
                <a:r>
                  <a:rPr lang="en"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Sales Process &amp; Skills Activation</a:t>
                </a:r>
                <a:endParaRPr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58" name="Google Shape;558;p77"/>
            <p:cNvGrpSpPr/>
            <p:nvPr/>
          </p:nvGrpSpPr>
          <p:grpSpPr>
            <a:xfrm>
              <a:off x="5057425" y="1400174"/>
              <a:ext cx="1828800" cy="3343251"/>
              <a:chOff x="5057425" y="1400174"/>
              <a:chExt cx="1828800" cy="3343251"/>
            </a:xfrm>
          </p:grpSpPr>
          <p:sp>
            <p:nvSpPr>
              <p:cNvPr id="559" name="Google Shape;559;p77"/>
              <p:cNvSpPr txBox="1"/>
              <p:nvPr/>
            </p:nvSpPr>
            <p:spPr>
              <a:xfrm>
                <a:off x="5057425" y="2414651"/>
                <a:ext cx="1828800" cy="1247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8850" tIns="91425" rIns="118850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accent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Activate </a:t>
                </a:r>
                <a:r>
                  <a:rPr lang="en" sz="1000" b="1">
                    <a:solidFill>
                      <a:schemeClr val="accent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product proficiency</a:t>
                </a:r>
                <a:r>
                  <a:rPr lang="en" sz="1000">
                    <a:solidFill>
                      <a:schemeClr val="accent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with a proven process to create engaging training and assessments for products, solutions, use cases, industry and sales plays </a:t>
                </a:r>
                <a:endParaRPr sz="1000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" name="Google Shape;560;p77"/>
              <p:cNvSpPr/>
              <p:nvPr/>
            </p:nvSpPr>
            <p:spPr>
              <a:xfrm>
                <a:off x="5057425" y="1400174"/>
                <a:ext cx="1828800" cy="975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201150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accent2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Phase 3 </a:t>
                </a:r>
                <a:endParaRPr sz="1200">
                  <a:solidFill>
                    <a:schemeClr val="accent2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  <a:p>
                <a:pPr marL="0" lvl="0" indent="0" algn="ctr" rtl="0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None/>
                </a:pPr>
                <a:r>
                  <a:rPr lang="en" b="1">
                    <a:solidFill>
                      <a:schemeClr val="accent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Product Proficiency</a:t>
                </a:r>
                <a:endParaRPr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" name="Google Shape;561;p77"/>
              <p:cNvSpPr txBox="1"/>
              <p:nvPr/>
            </p:nvSpPr>
            <p:spPr>
              <a:xfrm>
                <a:off x="5057425" y="4271225"/>
                <a:ext cx="1828800" cy="472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8850" tIns="91425" rIns="118850" bIns="91425" anchor="ctr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accent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Accreditation Program</a:t>
                </a:r>
                <a:endParaRPr sz="1000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" name="Google Shape;562;p77"/>
              <p:cNvSpPr txBox="1"/>
              <p:nvPr/>
            </p:nvSpPr>
            <p:spPr>
              <a:xfrm>
                <a:off x="5057425" y="3692963"/>
                <a:ext cx="1828800" cy="547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8850" tIns="91425" rIns="118850" bIns="91425" anchor="ctr" anchorCtr="0">
                <a:noAutofit/>
              </a:bodyPr>
              <a:lstStyle/>
              <a:p>
                <a:pPr marL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accent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Pipeline</a:t>
                </a:r>
                <a:endParaRPr sz="1000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accent2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NB/Cross Sell/Upsell</a:t>
                </a:r>
                <a:endParaRPr sz="1000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63" name="Google Shape;563;p77"/>
            <p:cNvGrpSpPr/>
            <p:nvPr/>
          </p:nvGrpSpPr>
          <p:grpSpPr>
            <a:xfrm>
              <a:off x="6984900" y="845250"/>
              <a:ext cx="1830600" cy="3898174"/>
              <a:chOff x="6984900" y="845250"/>
              <a:chExt cx="1830600" cy="3898174"/>
            </a:xfrm>
          </p:grpSpPr>
          <p:sp>
            <p:nvSpPr>
              <p:cNvPr id="564" name="Google Shape;564;p77"/>
              <p:cNvSpPr txBox="1"/>
              <p:nvPr/>
            </p:nvSpPr>
            <p:spPr>
              <a:xfrm>
                <a:off x="6984900" y="2409475"/>
                <a:ext cx="1828800" cy="1247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8850" tIns="91425" rIns="118850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Create personalized </a:t>
                </a:r>
                <a:r>
                  <a:rPr lang="en" sz="1000"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onboarding</a:t>
                </a: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experiences by role including core content pillars, activity based learning and assessments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" name="Google Shape;565;p77"/>
              <p:cNvSpPr txBox="1"/>
              <p:nvPr/>
            </p:nvSpPr>
            <p:spPr>
              <a:xfrm>
                <a:off x="6984900" y="4271224"/>
                <a:ext cx="1828800" cy="472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8850" tIns="91425" rIns="118850" bIns="91425" anchor="ctr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Content Governance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" name="Google Shape;566;p77"/>
              <p:cNvSpPr txBox="1"/>
              <p:nvPr/>
            </p:nvSpPr>
            <p:spPr>
              <a:xfrm>
                <a:off x="6984900" y="3690450"/>
                <a:ext cx="1828800" cy="547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8850" tIns="91425" rIns="118850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Ramp Time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Quota Attainment</a:t>
                </a:r>
                <a:endParaRPr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567" name="Google Shape;567;p77"/>
              <p:cNvGrpSpPr/>
              <p:nvPr/>
            </p:nvGrpSpPr>
            <p:grpSpPr>
              <a:xfrm>
                <a:off x="6984900" y="845250"/>
                <a:ext cx="1830600" cy="1523925"/>
                <a:chOff x="6861075" y="759525"/>
                <a:chExt cx="1830600" cy="1523925"/>
              </a:xfrm>
            </p:grpSpPr>
            <p:sp>
              <p:nvSpPr>
                <p:cNvPr id="568" name="Google Shape;568;p77"/>
                <p:cNvSpPr/>
                <p:nvPr/>
              </p:nvSpPr>
              <p:spPr>
                <a:xfrm>
                  <a:off x="6861075" y="1314450"/>
                  <a:ext cx="1828800" cy="969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201150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>
                      <a:solidFill>
                        <a:schemeClr val="lt1"/>
                      </a:solidFill>
                      <a:latin typeface="Open Sans Light"/>
                      <a:ea typeface="Open Sans Light"/>
                      <a:cs typeface="Open Sans Light"/>
                      <a:sym typeface="Open Sans Light"/>
                    </a:rPr>
                    <a:t>Phase 4 </a:t>
                  </a:r>
                  <a:endParaRPr sz="1200">
                    <a:solidFill>
                      <a:schemeClr val="lt1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endParaRPr>
                </a:p>
                <a:p>
                  <a:pPr marL="0" lvl="0" indent="0" algn="ctr" rtl="0">
                    <a:lnSpc>
                      <a:spcPct val="85000"/>
                    </a:lnSpc>
                    <a:spcBef>
                      <a:spcPts val="300"/>
                    </a:spcBef>
                    <a:spcAft>
                      <a:spcPts val="0"/>
                    </a:spcAft>
                    <a:buNone/>
                  </a:pPr>
                  <a:r>
                    <a:rPr lang="en" b="1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Onboarding </a:t>
                  </a:r>
                  <a:br>
                    <a:rPr lang="en" b="1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</a:br>
                  <a:r>
                    <a:rPr lang="en" b="1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By Role</a:t>
                  </a:r>
                  <a:endParaRPr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69" name="Google Shape;569;p77"/>
                <p:cNvSpPr/>
                <p:nvPr/>
              </p:nvSpPr>
              <p:spPr>
                <a:xfrm rot="-5400000">
                  <a:off x="7446525" y="174075"/>
                  <a:ext cx="659700" cy="1830600"/>
                </a:xfrm>
                <a:prstGeom prst="homePlate">
                  <a:avLst>
                    <a:gd name="adj" fmla="val 7112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70" name="Google Shape;570;p77"/>
          <p:cNvSpPr txBox="1">
            <a:spLocks noGrp="1"/>
          </p:cNvSpPr>
          <p:nvPr>
            <p:ph type="title" idx="4294967295"/>
          </p:nvPr>
        </p:nvSpPr>
        <p:spPr>
          <a:xfrm>
            <a:off x="457200" y="217925"/>
            <a:ext cx="5570700" cy="533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Open Sans Light"/>
                <a:ea typeface="Open Sans Light"/>
                <a:cs typeface="Open Sans Light"/>
                <a:sym typeface="Open Sans Light"/>
              </a:rPr>
              <a:t>Revenue</a:t>
            </a:r>
            <a:r>
              <a:rPr lang="en" sz="2200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Enablement </a:t>
            </a:r>
            <a:r>
              <a:rPr lang="en" sz="22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Maturity Model</a:t>
            </a:r>
            <a:endParaRPr sz="2200" b="1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71" name="Google Shape;571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8524" y="209832"/>
            <a:ext cx="1750799" cy="5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6"/>
          <p:cNvSpPr txBox="1">
            <a:spLocks noGrp="1"/>
          </p:cNvSpPr>
          <p:nvPr>
            <p:ph type="title"/>
          </p:nvPr>
        </p:nvSpPr>
        <p:spPr>
          <a:xfrm>
            <a:off x="363550" y="64025"/>
            <a:ext cx="64056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Enablement Program Plan:  Executive Summary</a:t>
            </a:r>
            <a:endParaRPr/>
          </a:p>
        </p:txBody>
      </p:sp>
      <p:graphicFrame>
        <p:nvGraphicFramePr>
          <p:cNvPr id="366" name="Google Shape;366;p66"/>
          <p:cNvGraphicFramePr/>
          <p:nvPr/>
        </p:nvGraphicFramePr>
        <p:xfrm>
          <a:off x="381000" y="2078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{D0BC215B-BFD1-4F7E-91C9-E647ED4EC61C}</a:tableStyleId>
              </a:tblPr>
              <a:tblGrid>
                <a:gridCol w="256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Roles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Leading Indicators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Lagging Indicators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25">
                <a:tc>
                  <a:txBody>
                    <a:bodyPr/>
                    <a:lstStyle/>
                    <a:p>
                      <a:pPr marL="4572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AutoNum type="arabicPeriod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Meetings scheduled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AutoNum type="arabicPeriod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Pipeline created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AutoNum type="arabicPeriod"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AutoNum type="arabicPeriod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Win-rates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AutoNum type="arabicPeriod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Attainment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7" name="Google Shape;367;p66"/>
          <p:cNvGraphicFramePr/>
          <p:nvPr/>
        </p:nvGraphicFramePr>
        <p:xfrm>
          <a:off x="381000" y="1026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{D0BC215B-BFD1-4F7E-91C9-E647ED4EC61C}</a:tableStyleId>
              </a:tblPr>
              <a:tblGrid>
                <a:gridCol w="632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Program Vision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4572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Write a 2 to 3 sentence program vision.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8" name="Google Shape;368;p66"/>
          <p:cNvGraphicFramePr/>
          <p:nvPr/>
        </p:nvGraphicFramePr>
        <p:xfrm>
          <a:off x="363550" y="355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{D0BC215B-BFD1-4F7E-91C9-E647ED4EC61C}</a:tableStyleId>
              </a:tblPr>
              <a:tblGrid>
                <a:gridCol w="423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Expected Outcomes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Resources Required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575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AutoNum type="arabicPeriod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Be specific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AutoNum type="arabicPeriod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Do the math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AutoNum type="arabicPeriod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Project impacts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What resources are required or requested to ensure success of the program?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9" name="Google Shape;369;p66"/>
          <p:cNvGraphicFramePr/>
          <p:nvPr/>
        </p:nvGraphicFramePr>
        <p:xfrm>
          <a:off x="6944875" y="1026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{D0BC215B-BFD1-4F7E-91C9-E647ED4EC61C}</a:tableStyleId>
              </a:tblPr>
              <a:tblGrid>
                <a:gridCol w="195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Time-Frame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2286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7"/>
          <p:cNvSpPr txBox="1">
            <a:spLocks noGrp="1"/>
          </p:cNvSpPr>
          <p:nvPr>
            <p:ph type="title"/>
          </p:nvPr>
        </p:nvSpPr>
        <p:spPr>
          <a:xfrm>
            <a:off x="363600" y="160900"/>
            <a:ext cx="6444600" cy="4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Explain the Why</a:t>
            </a:r>
            <a:endParaRPr/>
          </a:p>
        </p:txBody>
      </p:sp>
      <p:sp>
        <p:nvSpPr>
          <p:cNvPr id="375" name="Google Shape;375;p67"/>
          <p:cNvSpPr/>
          <p:nvPr/>
        </p:nvSpPr>
        <p:spPr>
          <a:xfrm>
            <a:off x="195200" y="1307900"/>
            <a:ext cx="2724300" cy="3269100"/>
          </a:xfrm>
          <a:prstGeom prst="roundRect">
            <a:avLst>
              <a:gd name="adj" fmla="val 33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76" name="Google Shape;376;p67"/>
          <p:cNvSpPr txBox="1"/>
          <p:nvPr/>
        </p:nvSpPr>
        <p:spPr>
          <a:xfrm>
            <a:off x="211375" y="1348225"/>
            <a:ext cx="27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CURRENT SITUATION</a:t>
            </a:r>
            <a:endParaRPr sz="18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7" name="Google Shape;377;p67"/>
          <p:cNvCxnSpPr/>
          <p:nvPr/>
        </p:nvCxnSpPr>
        <p:spPr>
          <a:xfrm>
            <a:off x="199763" y="1802222"/>
            <a:ext cx="1057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8" name="Google Shape;378;p67"/>
          <p:cNvSpPr/>
          <p:nvPr/>
        </p:nvSpPr>
        <p:spPr>
          <a:xfrm>
            <a:off x="3205100" y="1307900"/>
            <a:ext cx="2724300" cy="3269100"/>
          </a:xfrm>
          <a:prstGeom prst="roundRect">
            <a:avLst>
              <a:gd name="adj" fmla="val 33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79" name="Google Shape;379;p67"/>
          <p:cNvSpPr txBox="1"/>
          <p:nvPr/>
        </p:nvSpPr>
        <p:spPr>
          <a:xfrm>
            <a:off x="3213204" y="1348225"/>
            <a:ext cx="27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ISSUES</a:t>
            </a:r>
            <a:endParaRPr sz="18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0" name="Google Shape;380;p67"/>
          <p:cNvCxnSpPr/>
          <p:nvPr/>
        </p:nvCxnSpPr>
        <p:spPr>
          <a:xfrm>
            <a:off x="3201591" y="1802222"/>
            <a:ext cx="1057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67"/>
          <p:cNvSpPr txBox="1"/>
          <p:nvPr/>
        </p:nvSpPr>
        <p:spPr>
          <a:xfrm>
            <a:off x="3396625" y="1939750"/>
            <a:ext cx="241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What are the issues?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Internal + External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67"/>
          <p:cNvSpPr/>
          <p:nvPr/>
        </p:nvSpPr>
        <p:spPr>
          <a:xfrm>
            <a:off x="6215000" y="1307900"/>
            <a:ext cx="2724300" cy="3269100"/>
          </a:xfrm>
          <a:prstGeom prst="roundRect">
            <a:avLst>
              <a:gd name="adj" fmla="val 33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83" name="Google Shape;383;p67"/>
          <p:cNvSpPr txBox="1"/>
          <p:nvPr/>
        </p:nvSpPr>
        <p:spPr>
          <a:xfrm>
            <a:off x="6231175" y="1348225"/>
            <a:ext cx="27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IMPACTS</a:t>
            </a:r>
            <a:endParaRPr sz="18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4" name="Google Shape;384;p67"/>
          <p:cNvCxnSpPr/>
          <p:nvPr/>
        </p:nvCxnSpPr>
        <p:spPr>
          <a:xfrm>
            <a:off x="6219563" y="1802222"/>
            <a:ext cx="1057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5" name="Google Shape;385;p67"/>
          <p:cNvSpPr txBox="1"/>
          <p:nvPr/>
        </p:nvSpPr>
        <p:spPr>
          <a:xfrm>
            <a:off x="6444625" y="1939750"/>
            <a:ext cx="2314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What are the impacts of the issues?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Be specific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Quantify  impact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67"/>
          <p:cNvSpPr txBox="1"/>
          <p:nvPr/>
        </p:nvSpPr>
        <p:spPr>
          <a:xfrm>
            <a:off x="348625" y="2068550"/>
            <a:ext cx="241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List out the current situation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Be crisp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8"/>
          <p:cNvSpPr txBox="1">
            <a:spLocks noGrp="1"/>
          </p:cNvSpPr>
          <p:nvPr>
            <p:ph type="title"/>
          </p:nvPr>
        </p:nvSpPr>
        <p:spPr>
          <a:xfrm>
            <a:off x="363600" y="160900"/>
            <a:ext cx="6444600" cy="4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Align With Your Sales Leadership</a:t>
            </a:r>
            <a:endParaRPr/>
          </a:p>
        </p:txBody>
      </p:sp>
      <p:sp>
        <p:nvSpPr>
          <p:cNvPr id="392" name="Google Shape;392;p68"/>
          <p:cNvSpPr/>
          <p:nvPr/>
        </p:nvSpPr>
        <p:spPr>
          <a:xfrm>
            <a:off x="347600" y="1307900"/>
            <a:ext cx="8520600" cy="3269100"/>
          </a:xfrm>
          <a:prstGeom prst="roundRect">
            <a:avLst>
              <a:gd name="adj" fmla="val 33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93" name="Google Shape;393;p68"/>
          <p:cNvSpPr txBox="1"/>
          <p:nvPr/>
        </p:nvSpPr>
        <p:spPr>
          <a:xfrm>
            <a:off x="363775" y="1348225"/>
            <a:ext cx="350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Performance</a:t>
            </a:r>
            <a:endParaRPr sz="18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94" name="Google Shape;394;p68"/>
          <p:cNvCxnSpPr/>
          <p:nvPr/>
        </p:nvCxnSpPr>
        <p:spPr>
          <a:xfrm>
            <a:off x="352163" y="1802222"/>
            <a:ext cx="1057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395" name="Google Shape;395;p68"/>
          <p:cNvGraphicFramePr/>
          <p:nvPr/>
        </p:nvGraphicFramePr>
        <p:xfrm>
          <a:off x="599167" y="2076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{D0BC215B-BFD1-4F7E-91C9-E647ED4EC61C}</a:tableStyleId>
              </a:tblPr>
              <a:tblGrid>
                <a:gridCol w="107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8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4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Role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Today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Growth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Leading Performance Indicators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Efficiency Gaps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AEs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Scs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SDRs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CSMs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Managers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9"/>
          <p:cNvSpPr/>
          <p:nvPr/>
        </p:nvSpPr>
        <p:spPr>
          <a:xfrm>
            <a:off x="6936650" y="778613"/>
            <a:ext cx="2217000" cy="4294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69"/>
          <p:cNvSpPr txBox="1">
            <a:spLocks noGrp="1"/>
          </p:cNvSpPr>
          <p:nvPr>
            <p:ph type="title"/>
          </p:nvPr>
        </p:nvSpPr>
        <p:spPr>
          <a:xfrm>
            <a:off x="363550" y="216425"/>
            <a:ext cx="64056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High Impact, Engaging Learning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2" name="Google Shape;402;p69"/>
          <p:cNvSpPr txBox="1"/>
          <p:nvPr/>
        </p:nvSpPr>
        <p:spPr>
          <a:xfrm rot="-465">
            <a:off x="6936650" y="778775"/>
            <a:ext cx="22170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Learning Modes</a:t>
            </a:r>
            <a:endParaRPr sz="16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p69"/>
          <p:cNvSpPr txBox="1"/>
          <p:nvPr/>
        </p:nvSpPr>
        <p:spPr>
          <a:xfrm>
            <a:off x="10051650" y="5599938"/>
            <a:ext cx="192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SUCCESS STORIES</a:t>
            </a:r>
            <a:endParaRPr sz="1600" b="1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(WIN &amp; LOSS REVIEWS)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04" name="Google Shape;404;p69"/>
          <p:cNvGrpSpPr/>
          <p:nvPr/>
        </p:nvGrpSpPr>
        <p:grpSpPr>
          <a:xfrm>
            <a:off x="7143564" y="1155387"/>
            <a:ext cx="2752463" cy="3826150"/>
            <a:chOff x="7143564" y="1155387"/>
            <a:chExt cx="2752463" cy="3826150"/>
          </a:xfrm>
        </p:grpSpPr>
        <p:sp>
          <p:nvSpPr>
            <p:cNvPr id="405" name="Google Shape;405;p69"/>
            <p:cNvSpPr txBox="1"/>
            <p:nvPr/>
          </p:nvSpPr>
          <p:spPr>
            <a:xfrm>
              <a:off x="7432127" y="1822097"/>
              <a:ext cx="1673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rPr>
                <a:t>ROLE-PLAYING </a:t>
              </a:r>
              <a:endParaRPr sz="12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(VIDEO OR LIVE)</a:t>
              </a:r>
              <a:endPara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6" name="Google Shape;406;p69"/>
            <p:cNvSpPr txBox="1"/>
            <p:nvPr/>
          </p:nvSpPr>
          <p:spPr>
            <a:xfrm>
              <a:off x="7432125" y="3155517"/>
              <a:ext cx="1673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lnSpcReduction="20000"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rPr>
                <a:t>TESTS</a:t>
              </a:r>
              <a:r>
                <a:rPr lang="en" sz="130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(MULTIPLE/SINGLE CHOICE)</a:t>
              </a:r>
              <a:endParaRPr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7" name="Google Shape;407;p69"/>
            <p:cNvSpPr txBox="1"/>
            <p:nvPr/>
          </p:nvSpPr>
          <p:spPr>
            <a:xfrm>
              <a:off x="7432127" y="4488937"/>
              <a:ext cx="2463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rPr>
                <a:t>APPLICATION</a:t>
              </a:r>
              <a:r>
                <a:rPr lang="en" sz="120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(REAL DEAL EXERCISES)</a:t>
              </a:r>
              <a:endPara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8" name="Google Shape;408;p69"/>
            <p:cNvSpPr txBox="1"/>
            <p:nvPr/>
          </p:nvSpPr>
          <p:spPr>
            <a:xfrm>
              <a:off x="7432125" y="3822237"/>
              <a:ext cx="1927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rPr>
                <a:t>GROUP DISCUSSIONS</a:t>
              </a:r>
              <a:endParaRPr sz="12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(INFORMAL AND FORMAL)</a:t>
              </a:r>
              <a:endPara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9" name="Google Shape;409;p69"/>
            <p:cNvSpPr txBox="1"/>
            <p:nvPr/>
          </p:nvSpPr>
          <p:spPr>
            <a:xfrm>
              <a:off x="7432126" y="2488812"/>
              <a:ext cx="1673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rPr>
                <a:t>STAND &amp;</a:t>
              </a:r>
              <a:r>
                <a:rPr lang="en" sz="10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" sz="12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rPr>
                <a:t>DELIVER</a:t>
              </a:r>
              <a:endParaRPr sz="12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(SHORT &amp; LONG PITCH)</a:t>
              </a:r>
              <a:endPara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0" name="Google Shape;410;p69"/>
            <p:cNvSpPr txBox="1"/>
            <p:nvPr/>
          </p:nvSpPr>
          <p:spPr>
            <a:xfrm>
              <a:off x="7432127" y="1155387"/>
              <a:ext cx="1673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rPr>
                <a:t>WRITING EXERCISES</a:t>
              </a:r>
              <a:endParaRPr sz="12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(QUESTIONS &amp; ANSWERS)</a:t>
              </a:r>
              <a:endPara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1" name="Google Shape;411;p69"/>
            <p:cNvSpPr/>
            <p:nvPr/>
          </p:nvSpPr>
          <p:spPr>
            <a:xfrm>
              <a:off x="7143564" y="1287387"/>
              <a:ext cx="228600" cy="228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9"/>
            <p:cNvSpPr/>
            <p:nvPr/>
          </p:nvSpPr>
          <p:spPr>
            <a:xfrm>
              <a:off x="7148982" y="1954097"/>
              <a:ext cx="228600" cy="228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9"/>
            <p:cNvSpPr/>
            <p:nvPr/>
          </p:nvSpPr>
          <p:spPr>
            <a:xfrm>
              <a:off x="7148982" y="2620807"/>
              <a:ext cx="228600" cy="228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9"/>
            <p:cNvSpPr/>
            <p:nvPr/>
          </p:nvSpPr>
          <p:spPr>
            <a:xfrm>
              <a:off x="7148982" y="3954227"/>
              <a:ext cx="228600" cy="228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9"/>
            <p:cNvSpPr/>
            <p:nvPr/>
          </p:nvSpPr>
          <p:spPr>
            <a:xfrm>
              <a:off x="7148982" y="4620937"/>
              <a:ext cx="228600" cy="228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69"/>
            <p:cNvSpPr/>
            <p:nvPr/>
          </p:nvSpPr>
          <p:spPr>
            <a:xfrm>
              <a:off x="7148982" y="3287517"/>
              <a:ext cx="228600" cy="228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69"/>
          <p:cNvSpPr/>
          <p:nvPr/>
        </p:nvSpPr>
        <p:spPr>
          <a:xfrm>
            <a:off x="376612" y="926900"/>
            <a:ext cx="2724300" cy="1948200"/>
          </a:xfrm>
          <a:prstGeom prst="roundRect">
            <a:avLst>
              <a:gd name="adj" fmla="val 337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18" name="Google Shape;418;p69"/>
          <p:cNvSpPr txBox="1"/>
          <p:nvPr/>
        </p:nvSpPr>
        <p:spPr>
          <a:xfrm>
            <a:off x="392787" y="967225"/>
            <a:ext cx="27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TRAINING GOALS</a:t>
            </a:r>
            <a:endParaRPr sz="18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19" name="Google Shape;419;p69"/>
          <p:cNvCxnSpPr/>
          <p:nvPr/>
        </p:nvCxnSpPr>
        <p:spPr>
          <a:xfrm>
            <a:off x="381175" y="1421222"/>
            <a:ext cx="1057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0" name="Google Shape;420;p69"/>
          <p:cNvSpPr txBox="1"/>
          <p:nvPr/>
        </p:nvSpPr>
        <p:spPr>
          <a:xfrm>
            <a:off x="372225" y="1687550"/>
            <a:ext cx="2724300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What are the training goals?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What are the expected outcomes?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1" name="Google Shape;421;p69"/>
          <p:cNvSpPr/>
          <p:nvPr/>
        </p:nvSpPr>
        <p:spPr>
          <a:xfrm>
            <a:off x="3624200" y="926900"/>
            <a:ext cx="2724300" cy="1948200"/>
          </a:xfrm>
          <a:prstGeom prst="roundRect">
            <a:avLst>
              <a:gd name="adj" fmla="val 337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22" name="Google Shape;422;p69"/>
          <p:cNvSpPr txBox="1"/>
          <p:nvPr/>
        </p:nvSpPr>
        <p:spPr>
          <a:xfrm>
            <a:off x="3640375" y="967225"/>
            <a:ext cx="27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CONTENT CREATION</a:t>
            </a:r>
            <a:endParaRPr sz="18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23" name="Google Shape;423;p69"/>
          <p:cNvCxnSpPr/>
          <p:nvPr/>
        </p:nvCxnSpPr>
        <p:spPr>
          <a:xfrm>
            <a:off x="3628763" y="1421222"/>
            <a:ext cx="1057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4" name="Google Shape;424;p69"/>
          <p:cNvSpPr txBox="1"/>
          <p:nvPr/>
        </p:nvSpPr>
        <p:spPr>
          <a:xfrm>
            <a:off x="3624325" y="1687550"/>
            <a:ext cx="2724300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What content will be created to train our teams?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What system will be used?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5" name="Google Shape;425;p69"/>
          <p:cNvSpPr/>
          <p:nvPr/>
        </p:nvSpPr>
        <p:spPr>
          <a:xfrm>
            <a:off x="372219" y="3007025"/>
            <a:ext cx="2724300" cy="1948200"/>
          </a:xfrm>
          <a:prstGeom prst="roundRect">
            <a:avLst>
              <a:gd name="adj" fmla="val 337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26" name="Google Shape;426;p69"/>
          <p:cNvSpPr txBox="1"/>
          <p:nvPr/>
        </p:nvSpPr>
        <p:spPr>
          <a:xfrm>
            <a:off x="388394" y="3047350"/>
            <a:ext cx="27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LEARN BY DOING</a:t>
            </a:r>
            <a:endParaRPr sz="18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27" name="Google Shape;427;p69"/>
          <p:cNvCxnSpPr/>
          <p:nvPr/>
        </p:nvCxnSpPr>
        <p:spPr>
          <a:xfrm>
            <a:off x="376782" y="3501347"/>
            <a:ext cx="1057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8" name="Google Shape;428;p69"/>
          <p:cNvSpPr txBox="1"/>
          <p:nvPr/>
        </p:nvSpPr>
        <p:spPr>
          <a:xfrm>
            <a:off x="372200" y="3767675"/>
            <a:ext cx="27243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How will the learning be executed and delivered?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What assessments will measured?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9" name="Google Shape;429;p69"/>
          <p:cNvSpPr/>
          <p:nvPr/>
        </p:nvSpPr>
        <p:spPr>
          <a:xfrm>
            <a:off x="3624200" y="3007025"/>
            <a:ext cx="2724300" cy="1948200"/>
          </a:xfrm>
          <a:prstGeom prst="roundRect">
            <a:avLst>
              <a:gd name="adj" fmla="val 337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30" name="Google Shape;430;p69"/>
          <p:cNvSpPr txBox="1"/>
          <p:nvPr/>
        </p:nvSpPr>
        <p:spPr>
          <a:xfrm>
            <a:off x="3640375" y="3100825"/>
            <a:ext cx="27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REINFORCEMENT</a:t>
            </a:r>
            <a:endParaRPr sz="18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31" name="Google Shape;431;p69"/>
          <p:cNvCxnSpPr/>
          <p:nvPr/>
        </p:nvCxnSpPr>
        <p:spPr>
          <a:xfrm>
            <a:off x="3628763" y="3554822"/>
            <a:ext cx="1057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2" name="Google Shape;432;p69"/>
          <p:cNvSpPr txBox="1"/>
          <p:nvPr/>
        </p:nvSpPr>
        <p:spPr>
          <a:xfrm>
            <a:off x="3624325" y="3821150"/>
            <a:ext cx="27243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How will coaching be reinforced by managers?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How will coaching activities be measured?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0"/>
          <p:cNvSpPr txBox="1">
            <a:spLocks noGrp="1"/>
          </p:cNvSpPr>
          <p:nvPr>
            <p:ph type="title"/>
          </p:nvPr>
        </p:nvSpPr>
        <p:spPr>
          <a:xfrm>
            <a:off x="363550" y="216425"/>
            <a:ext cx="64056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Buyer’s Journey Content &amp; Tools Strategy</a:t>
            </a:r>
            <a:endParaRPr/>
          </a:p>
        </p:txBody>
      </p:sp>
      <p:grpSp>
        <p:nvGrpSpPr>
          <p:cNvPr id="438" name="Google Shape;438;p70"/>
          <p:cNvGrpSpPr/>
          <p:nvPr/>
        </p:nvGrpSpPr>
        <p:grpSpPr>
          <a:xfrm>
            <a:off x="0" y="1189989"/>
            <a:ext cx="2214600" cy="3217636"/>
            <a:chOff x="0" y="1189989"/>
            <a:chExt cx="2214600" cy="3217636"/>
          </a:xfrm>
        </p:grpSpPr>
        <p:sp>
          <p:nvSpPr>
            <p:cNvPr id="439" name="Google Shape;439;p70"/>
            <p:cNvSpPr/>
            <p:nvPr/>
          </p:nvSpPr>
          <p:spPr>
            <a:xfrm>
              <a:off x="0" y="11899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EDUCATE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0" name="Google Shape;440;p70"/>
            <p:cNvSpPr txBox="1"/>
            <p:nvPr/>
          </p:nvSpPr>
          <p:spPr>
            <a:xfrm>
              <a:off x="2950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Website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Webinars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Whitepapers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Blogs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Emails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1" name="Google Shape;441;p70"/>
          <p:cNvGrpSpPr/>
          <p:nvPr/>
        </p:nvGrpSpPr>
        <p:grpSpPr>
          <a:xfrm>
            <a:off x="1838325" y="1189775"/>
            <a:ext cx="2064000" cy="3217850"/>
            <a:chOff x="1838325" y="1189775"/>
            <a:chExt cx="2064000" cy="3217850"/>
          </a:xfrm>
        </p:grpSpPr>
        <p:sp>
          <p:nvSpPr>
            <p:cNvPr id="442" name="Google Shape;442;p70"/>
            <p:cNvSpPr/>
            <p:nvPr/>
          </p:nvSpPr>
          <p:spPr>
            <a:xfrm>
              <a:off x="18383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EXPLORE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3" name="Google Shape;443;p70"/>
            <p:cNvSpPr txBox="1"/>
            <p:nvPr/>
          </p:nvSpPr>
          <p:spPr>
            <a:xfrm>
              <a:off x="20172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Pitch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Meetings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Demos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Case Studies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References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FAQs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4" name="Google Shape;444;p70"/>
          <p:cNvGrpSpPr/>
          <p:nvPr/>
        </p:nvGrpSpPr>
        <p:grpSpPr>
          <a:xfrm>
            <a:off x="3516750" y="1189775"/>
            <a:ext cx="2064000" cy="3217850"/>
            <a:chOff x="3516750" y="1189775"/>
            <a:chExt cx="2064000" cy="3217850"/>
          </a:xfrm>
        </p:grpSpPr>
        <p:sp>
          <p:nvSpPr>
            <p:cNvPr id="445" name="Google Shape;445;p70"/>
            <p:cNvSpPr/>
            <p:nvPr/>
          </p:nvSpPr>
          <p:spPr>
            <a:xfrm>
              <a:off x="35167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EVALUATE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6" name="Google Shape;446;p70"/>
            <p:cNvSpPr txBox="1"/>
            <p:nvPr/>
          </p:nvSpPr>
          <p:spPr>
            <a:xfrm>
              <a:off x="37394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Trials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Objectios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Mutual Plans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Business Cases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Proposals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Buyer Sites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e-Signature</a:t>
              </a:r>
              <a:endPara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7" name="Google Shape;447;p70"/>
          <p:cNvGrpSpPr/>
          <p:nvPr/>
        </p:nvGrpSpPr>
        <p:grpSpPr>
          <a:xfrm>
            <a:off x="6874025" y="1189775"/>
            <a:ext cx="2064000" cy="3217850"/>
            <a:chOff x="6874025" y="1189775"/>
            <a:chExt cx="2064000" cy="3217850"/>
          </a:xfrm>
        </p:grpSpPr>
        <p:sp>
          <p:nvSpPr>
            <p:cNvPr id="448" name="Google Shape;448;p70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EXPAND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9" name="Google Shape;449;p70"/>
            <p:cNvSpPr txBox="1"/>
            <p:nvPr/>
          </p:nvSpPr>
          <p:spPr>
            <a:xfrm>
              <a:off x="71838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50" name="Google Shape;450;p70"/>
          <p:cNvGrpSpPr/>
          <p:nvPr/>
        </p:nvGrpSpPr>
        <p:grpSpPr>
          <a:xfrm>
            <a:off x="5195350" y="1189775"/>
            <a:ext cx="2064000" cy="3217850"/>
            <a:chOff x="5195350" y="1189775"/>
            <a:chExt cx="2064000" cy="3217850"/>
          </a:xfrm>
        </p:grpSpPr>
        <p:sp>
          <p:nvSpPr>
            <p:cNvPr id="451" name="Google Shape;451;p70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EXPERIENCE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2" name="Google Shape;452;p70"/>
            <p:cNvSpPr txBox="1"/>
            <p:nvPr/>
          </p:nvSpPr>
          <p:spPr>
            <a:xfrm>
              <a:off x="54616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Success Plans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Admin Training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Use Case Stories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Community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Customer Events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91440" lvl="0" indent="-12192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Value Summaries</a:t>
              </a:r>
              <a:endPara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Communication Plan</a:t>
            </a:r>
            <a:endParaRPr/>
          </a:p>
        </p:txBody>
      </p:sp>
      <p:graphicFrame>
        <p:nvGraphicFramePr>
          <p:cNvPr id="458" name="Google Shape;458;p71"/>
          <p:cNvGraphicFramePr/>
          <p:nvPr/>
        </p:nvGraphicFramePr>
        <p:xfrm>
          <a:off x="363550" y="1924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{D0BC215B-BFD1-4F7E-91C9-E647ED4EC61C}</a:tableStyleId>
              </a:tblPr>
              <a:tblGrid>
                <a:gridCol w="197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1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Audience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WIFM Messaging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Channel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Frequency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</a:rPr>
                        <a:t>Owner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Role #1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6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Role #2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59" name="Google Shape;459;p71"/>
          <p:cNvSpPr txBox="1"/>
          <p:nvPr/>
        </p:nvSpPr>
        <p:spPr>
          <a:xfrm>
            <a:off x="471875" y="1077975"/>
            <a:ext cx="831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Communication Goals: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One sentence summary (awareness, education, motivational)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Project Plan</a:t>
            </a:r>
            <a:endParaRPr/>
          </a:p>
        </p:txBody>
      </p:sp>
      <p:graphicFrame>
        <p:nvGraphicFramePr>
          <p:cNvPr id="465" name="Google Shape;465;p72"/>
          <p:cNvGraphicFramePr/>
          <p:nvPr/>
        </p:nvGraphicFramePr>
        <p:xfrm>
          <a:off x="457200" y="1076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{D0BC215B-BFD1-4F7E-91C9-E647ED4EC61C}</a:tableStyleId>
              </a:tblPr>
              <a:tblGrid>
                <a:gridCol w="531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Owner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Due Date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3"/>
          <p:cNvSpPr txBox="1">
            <a:spLocks noGrp="1"/>
          </p:cNvSpPr>
          <p:nvPr>
            <p:ph type="title"/>
          </p:nvPr>
        </p:nvSpPr>
        <p:spPr>
          <a:xfrm>
            <a:off x="363600" y="160900"/>
            <a:ext cx="6444600" cy="4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 Required</a:t>
            </a:r>
            <a:endParaRPr/>
          </a:p>
        </p:txBody>
      </p:sp>
      <p:sp>
        <p:nvSpPr>
          <p:cNvPr id="471" name="Google Shape;471;p73"/>
          <p:cNvSpPr/>
          <p:nvPr/>
        </p:nvSpPr>
        <p:spPr>
          <a:xfrm>
            <a:off x="652400" y="1307900"/>
            <a:ext cx="3429000" cy="3269100"/>
          </a:xfrm>
          <a:prstGeom prst="roundRect">
            <a:avLst>
              <a:gd name="adj" fmla="val 33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72" name="Google Shape;472;p73"/>
          <p:cNvSpPr txBox="1"/>
          <p:nvPr/>
        </p:nvSpPr>
        <p:spPr>
          <a:xfrm>
            <a:off x="668575" y="1348225"/>
            <a:ext cx="27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Resources Required</a:t>
            </a:r>
            <a:endParaRPr sz="18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73" name="Google Shape;473;p73"/>
          <p:cNvCxnSpPr/>
          <p:nvPr/>
        </p:nvCxnSpPr>
        <p:spPr>
          <a:xfrm>
            <a:off x="656963" y="1802222"/>
            <a:ext cx="1057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73"/>
          <p:cNvSpPr/>
          <p:nvPr/>
        </p:nvSpPr>
        <p:spPr>
          <a:xfrm>
            <a:off x="5100700" y="1307900"/>
            <a:ext cx="3429000" cy="3269100"/>
          </a:xfrm>
          <a:prstGeom prst="roundRect">
            <a:avLst>
              <a:gd name="adj" fmla="val 33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75" name="Google Shape;475;p73"/>
          <p:cNvSpPr txBox="1"/>
          <p:nvPr/>
        </p:nvSpPr>
        <p:spPr>
          <a:xfrm>
            <a:off x="5110866" y="1348225"/>
            <a:ext cx="341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Red Flags</a:t>
            </a:r>
            <a:endParaRPr sz="18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76" name="Google Shape;476;p73"/>
          <p:cNvCxnSpPr/>
          <p:nvPr/>
        </p:nvCxnSpPr>
        <p:spPr>
          <a:xfrm>
            <a:off x="5096299" y="1802222"/>
            <a:ext cx="13269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477" name="Google Shape;477;p73"/>
          <p:cNvGraphicFramePr/>
          <p:nvPr/>
        </p:nvGraphicFramePr>
        <p:xfrm>
          <a:off x="664104" y="2077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{D0BC215B-BFD1-4F7E-91C9-E647ED4EC61C}</a:tableStyleId>
              </a:tblPr>
              <a:tblGrid>
                <a:gridCol w="220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Resource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4D2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Cost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4D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Systems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People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Content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Third Party  Services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78" name="Google Shape;478;p73"/>
          <p:cNvGraphicFramePr/>
          <p:nvPr/>
        </p:nvGraphicFramePr>
        <p:xfrm>
          <a:off x="5095274" y="20542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{D0BC215B-BFD1-4F7E-91C9-E647ED4EC61C}</a:tableStyleId>
              </a:tblPr>
              <a:tblGrid>
                <a:gridCol w="170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Resource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4D2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How to Overcome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4D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Exec Alignment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Personnel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Content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Time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Too much going On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EEE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21 Design – Saleshood">
  <a:themeElements>
    <a:clrScheme name="Simple Light">
      <a:dk1>
        <a:srgbClr val="222222"/>
      </a:dk1>
      <a:lt1>
        <a:srgbClr val="FFFFFF"/>
      </a:lt1>
      <a:dk2>
        <a:srgbClr val="595959"/>
      </a:dk2>
      <a:lt2>
        <a:srgbClr val="EEEEEE"/>
      </a:lt2>
      <a:accent1>
        <a:srgbClr val="14D2A0"/>
      </a:accent1>
      <a:accent2>
        <a:srgbClr val="19559B"/>
      </a:accent2>
      <a:accent3>
        <a:srgbClr val="F3C908"/>
      </a:accent3>
      <a:accent4>
        <a:srgbClr val="55E1BE"/>
      </a:accent4>
      <a:accent5>
        <a:srgbClr val="5890D2"/>
      </a:accent5>
      <a:accent6>
        <a:srgbClr val="05969B"/>
      </a:accent6>
      <a:hlink>
        <a:srgbClr val="F357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t 2022 SalesHood">
  <a:themeElements>
    <a:clrScheme name="Simple Light">
      <a:dk1>
        <a:srgbClr val="222222"/>
      </a:dk1>
      <a:lt1>
        <a:srgbClr val="FFFFFF"/>
      </a:lt1>
      <a:dk2>
        <a:srgbClr val="595959"/>
      </a:dk2>
      <a:lt2>
        <a:srgbClr val="C4CBD8"/>
      </a:lt2>
      <a:accent1>
        <a:srgbClr val="14D2A0"/>
      </a:accent1>
      <a:accent2>
        <a:srgbClr val="093364"/>
      </a:accent2>
      <a:accent3>
        <a:srgbClr val="19559B"/>
      </a:accent3>
      <a:accent4>
        <a:srgbClr val="F5F9FF"/>
      </a:accent4>
      <a:accent5>
        <a:srgbClr val="08A97F"/>
      </a:accent5>
      <a:accent6>
        <a:srgbClr val="E0E7EF"/>
      </a:accent6>
      <a:hlink>
        <a:srgbClr val="14D2A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915</Words>
  <Application>Microsoft Macintosh PowerPoint</Application>
  <PresentationFormat>On-screen Show (16:9)</PresentationFormat>
  <Paragraphs>245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Open Sans</vt:lpstr>
      <vt:lpstr>Roboto</vt:lpstr>
      <vt:lpstr>Arial</vt:lpstr>
      <vt:lpstr>Open Sans Medium</vt:lpstr>
      <vt:lpstr>Avenir</vt:lpstr>
      <vt:lpstr>Open Sans Light</vt:lpstr>
      <vt:lpstr>Open Sans SemiBold</vt:lpstr>
      <vt:lpstr>Simple Light</vt:lpstr>
      <vt:lpstr>2021 Design – Saleshood</vt:lpstr>
      <vt:lpstr>Oct 2022 SalesHood</vt:lpstr>
      <vt:lpstr>PowerPoint Presentation</vt:lpstr>
      <vt:lpstr>Enablement Program Plan:  Executive Summary</vt:lpstr>
      <vt:lpstr>Explain the Why</vt:lpstr>
      <vt:lpstr>Align With Your Sales Leadership</vt:lpstr>
      <vt:lpstr>High Impact, Engaging Learning</vt:lpstr>
      <vt:lpstr>Buyer’s Journey Content &amp; Tools Strategy</vt:lpstr>
      <vt:lpstr>Communication Plan</vt:lpstr>
      <vt:lpstr>Project Plan</vt:lpstr>
      <vt:lpstr>Resources Required</vt:lpstr>
      <vt:lpstr>Supporting Slides</vt:lpstr>
      <vt:lpstr>Enablement Process Map</vt:lpstr>
      <vt:lpstr>Sales Performance Benchmark Stats</vt:lpstr>
      <vt:lpstr>Revenue Enablement Maturity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Larissa DiStefan</cp:lastModifiedBy>
  <cp:revision>1</cp:revision>
  <dcterms:modified xsi:type="dcterms:W3CDTF">2022-12-16T13:55:13Z</dcterms:modified>
</cp:coreProperties>
</file>